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5" r:id="rId3"/>
    <p:sldMasterId id="2147483697" r:id="rId4"/>
    <p:sldMasterId id="2147483719" r:id="rId5"/>
  </p:sldMasterIdLst>
  <p:notesMasterIdLst>
    <p:notesMasterId r:id="rId24"/>
  </p:notesMasterIdLst>
  <p:sldIdLst>
    <p:sldId id="2076137503" r:id="rId6"/>
    <p:sldId id="2076137504" r:id="rId7"/>
    <p:sldId id="2147470027" r:id="rId8"/>
    <p:sldId id="2076137502" r:id="rId9"/>
    <p:sldId id="9946" r:id="rId10"/>
    <p:sldId id="9947" r:id="rId11"/>
    <p:sldId id="2147470024" r:id="rId12"/>
    <p:sldId id="263" r:id="rId13"/>
    <p:sldId id="2147470022" r:id="rId14"/>
    <p:sldId id="2147469991" r:id="rId15"/>
    <p:sldId id="2147470023" r:id="rId16"/>
    <p:sldId id="9949" r:id="rId17"/>
    <p:sldId id="9950" r:id="rId18"/>
    <p:sldId id="2147470029" r:id="rId19"/>
    <p:sldId id="2147470030" r:id="rId20"/>
    <p:sldId id="2147470025" r:id="rId21"/>
    <p:sldId id="2147469990" r:id="rId22"/>
    <p:sldId id="21474699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A041053-1215-484B-95B2-9E3C6113AA76}">
          <p14:sldIdLst>
            <p14:sldId id="2076137503"/>
            <p14:sldId id="2076137504"/>
          </p14:sldIdLst>
        </p14:section>
        <p14:section name="Workload Identities" id="{5CB8B9F0-D124-44A6-90D5-8ED571C4124D}">
          <p14:sldIdLst>
            <p14:sldId id="2147470027"/>
            <p14:sldId id="2076137502"/>
            <p14:sldId id="9946"/>
            <p14:sldId id="9947"/>
          </p14:sldIdLst>
        </p14:section>
        <p14:section name="Workload Identity Public Previews" id="{E9832EE4-D024-4D51-A07C-369D420DE837}">
          <p14:sldIdLst>
            <p14:sldId id="2147470024"/>
            <p14:sldId id="263"/>
            <p14:sldId id="2147470022"/>
            <p14:sldId id="2147469991"/>
          </p14:sldIdLst>
        </p14:section>
        <p14:section name="Workload Identity Federation" id="{E6F8433C-B663-4686-BD4B-CD98BADC2E33}">
          <p14:sldIdLst>
            <p14:sldId id="2147470023"/>
            <p14:sldId id="9949"/>
            <p14:sldId id="9950"/>
            <p14:sldId id="2147470029"/>
            <p14:sldId id="2147470030"/>
          </p14:sldIdLst>
        </p14:section>
        <p14:section name="Resources" id="{7EF72969-17A4-4704-B0BC-C1586C23A51B}">
          <p14:sldIdLst>
            <p14:sldId id="2147470025"/>
            <p14:sldId id="2147469990"/>
          </p14:sldIdLst>
        </p14:section>
        <p14:section name="Closing" id="{EBA9BD44-9C93-451A-ACAB-DCD9BAD8D8AA}">
          <p14:sldIdLst>
            <p14:sldId id="21474699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E3E9"/>
    <a:srgbClr val="7E32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656" autoAdjust="0"/>
  </p:normalViewPr>
  <p:slideViewPr>
    <p:cSldViewPr snapToGrid="0">
      <p:cViewPr varScale="1">
        <p:scale>
          <a:sx n="92" d="100"/>
          <a:sy n="92" d="100"/>
        </p:scale>
        <p:origin x="13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564839-05A6-4464-B586-837F624F06A2}" type="datetimeFigureOut">
              <a:rPr lang="en-US" smtClean="0"/>
              <a:t>3/31/2022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0661C4-4E9A-4D1B-B4C6-5A9C7E86CA04}" type="slidenum">
              <a:rPr lang="en-US" smtClean="0"/>
              <a:t>‹#›</a:t>
            </a:fld>
            <a:endParaRPr lang="en-US"/>
          </a:p>
        </p:txBody>
      </p:sp>
    </p:spTree>
    <p:extLst>
      <p:ext uri="{BB962C8B-B14F-4D97-AF65-F5344CB8AC3E}">
        <p14:creationId xmlns:p14="http://schemas.microsoft.com/office/powerpoint/2010/main" val="2447123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74752-A1D4-499E-A6F6-519568AEA3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643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38B9DB-171C-4261-BCEC-55FBCC817A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825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897A60-779B-4864-8C62-770B7DFC2C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4602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0661C4-4E9A-4D1B-B4C6-5A9C7E86CA04}" type="slidenum">
              <a:rPr lang="en-US" smtClean="0"/>
              <a:t>5</a:t>
            </a:fld>
            <a:endParaRPr lang="en-US"/>
          </a:p>
        </p:txBody>
      </p:sp>
    </p:spTree>
    <p:extLst>
      <p:ext uri="{BB962C8B-B14F-4D97-AF65-F5344CB8AC3E}">
        <p14:creationId xmlns:p14="http://schemas.microsoft.com/office/powerpoint/2010/main" val="2999406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0661C4-4E9A-4D1B-B4C6-5A9C7E86CA04}" type="slidenum">
              <a:rPr lang="en-US" smtClean="0"/>
              <a:t>6</a:t>
            </a:fld>
            <a:endParaRPr lang="en-US"/>
          </a:p>
        </p:txBody>
      </p:sp>
    </p:spTree>
    <p:extLst>
      <p:ext uri="{BB962C8B-B14F-4D97-AF65-F5344CB8AC3E}">
        <p14:creationId xmlns:p14="http://schemas.microsoft.com/office/powerpoint/2010/main" val="826704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1F0661C4-4E9A-4D1B-B4C6-5A9C7E86CA04}" type="slidenum">
              <a:rPr lang="en-US" smtClean="0"/>
              <a:t>12</a:t>
            </a:fld>
            <a:endParaRPr lang="en-US"/>
          </a:p>
        </p:txBody>
      </p:sp>
    </p:spTree>
    <p:extLst>
      <p:ext uri="{BB962C8B-B14F-4D97-AF65-F5344CB8AC3E}">
        <p14:creationId xmlns:p14="http://schemas.microsoft.com/office/powerpoint/2010/main" val="3913892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0661C4-4E9A-4D1B-B4C6-5A9C7E86CA04}" type="slidenum">
              <a:rPr lang="en-US" smtClean="0"/>
              <a:t>13</a:t>
            </a:fld>
            <a:endParaRPr lang="en-US"/>
          </a:p>
        </p:txBody>
      </p:sp>
    </p:spTree>
    <p:extLst>
      <p:ext uri="{BB962C8B-B14F-4D97-AF65-F5344CB8AC3E}">
        <p14:creationId xmlns:p14="http://schemas.microsoft.com/office/powerpoint/2010/main" val="568170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0661C4-4E9A-4D1B-B4C6-5A9C7E86CA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906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0661C4-4E9A-4D1B-B4C6-5A9C7E86CA04}" type="slidenum">
              <a:rPr lang="en-US" smtClean="0"/>
              <a:t>18</a:t>
            </a:fld>
            <a:endParaRPr lang="en-US"/>
          </a:p>
        </p:txBody>
      </p:sp>
    </p:spTree>
    <p:extLst>
      <p:ext uri="{BB962C8B-B14F-4D97-AF65-F5344CB8AC3E}">
        <p14:creationId xmlns:p14="http://schemas.microsoft.com/office/powerpoint/2010/main" val="753291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5.xml"/><Relationship Id="rId4" Type="http://schemas.openxmlformats.org/officeDocument/2006/relationships/image" Target="../media/image32.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5.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Master" Target="../slideMasters/slideMaster5.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Master" Target="../slideMasters/slideMaster5.xml"/><Relationship Id="rId4" Type="http://schemas.openxmlformats.org/officeDocument/2006/relationships/image" Target="../media/image26.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Master" Target="../slideMasters/slideMaster5.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Master" Target="../slideMasters/slideMaster5.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5.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emf"/><Relationship Id="rId1" Type="http://schemas.openxmlformats.org/officeDocument/2006/relationships/slideMaster" Target="../slideMasters/slideMaster5.xml"/><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Master" Target="../slideMasters/slideMaster5.xml"/><Relationship Id="rId4" Type="http://schemas.openxmlformats.org/officeDocument/2006/relationships/image" Target="../media/image26.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Master" Target="../slideMasters/slideMaster5.xml"/><Relationship Id="rId5" Type="http://schemas.openxmlformats.org/officeDocument/2006/relationships/image" Target="../media/image27.jpeg"/><Relationship Id="rId4" Type="http://schemas.openxmlformats.org/officeDocument/2006/relationships/image" Target="../media/image2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4AF0-0573-4939-A7C1-C788A3DA1D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4938ED-6DE0-4A32-B596-1366DF272E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A3F8B2-AB23-48EE-9821-3AB95B91814B}"/>
              </a:ext>
            </a:extLst>
          </p:cNvPr>
          <p:cNvSpPr>
            <a:spLocks noGrp="1"/>
          </p:cNvSpPr>
          <p:nvPr>
            <p:ph type="dt" sz="half" idx="10"/>
          </p:nvPr>
        </p:nvSpPr>
        <p:spPr/>
        <p:txBody>
          <a:bodyPr/>
          <a:lstStyle/>
          <a:p>
            <a:fld id="{0AB86A87-B3EA-4835-B747-7412E3D111CC}" type="datetimeFigureOut">
              <a:rPr lang="en-US" smtClean="0"/>
              <a:t>3/31/2022</a:t>
            </a:fld>
            <a:endParaRPr lang="en-US"/>
          </a:p>
        </p:txBody>
      </p:sp>
      <p:sp>
        <p:nvSpPr>
          <p:cNvPr id="5" name="Footer Placeholder 4">
            <a:extLst>
              <a:ext uri="{FF2B5EF4-FFF2-40B4-BE49-F238E27FC236}">
                <a16:creationId xmlns:a16="http://schemas.microsoft.com/office/drawing/2014/main" id="{2A696C3D-3315-4EAD-A1A5-2B5C0B527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23F198-56C4-4682-B886-AF726B9DDFEC}"/>
              </a:ext>
            </a:extLst>
          </p:cNvPr>
          <p:cNvSpPr>
            <a:spLocks noGrp="1"/>
          </p:cNvSpPr>
          <p:nvPr>
            <p:ph type="sldNum" sz="quarter" idx="12"/>
          </p:nvPr>
        </p:nvSpPr>
        <p:spPr/>
        <p:txBody>
          <a:bodyPr/>
          <a:lstStyle/>
          <a:p>
            <a:fld id="{49449F49-9F09-4CFE-B1CD-B33FCE6A40C7}" type="slidenum">
              <a:rPr lang="en-US" smtClean="0"/>
              <a:t>‹#›</a:t>
            </a:fld>
            <a:endParaRPr lang="en-US"/>
          </a:p>
        </p:txBody>
      </p:sp>
    </p:spTree>
    <p:extLst>
      <p:ext uri="{BB962C8B-B14F-4D97-AF65-F5344CB8AC3E}">
        <p14:creationId xmlns:p14="http://schemas.microsoft.com/office/powerpoint/2010/main" val="3580611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6996-C80B-4600-BE69-8705D470A9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F78282-D99D-45E2-B562-1831AEA8CA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F3F62D-0083-4DD3-9189-6D18D4490C32}"/>
              </a:ext>
            </a:extLst>
          </p:cNvPr>
          <p:cNvSpPr>
            <a:spLocks noGrp="1"/>
          </p:cNvSpPr>
          <p:nvPr>
            <p:ph type="dt" sz="half" idx="10"/>
          </p:nvPr>
        </p:nvSpPr>
        <p:spPr/>
        <p:txBody>
          <a:bodyPr/>
          <a:lstStyle/>
          <a:p>
            <a:fld id="{0AB86A87-B3EA-4835-B747-7412E3D111CC}" type="datetimeFigureOut">
              <a:rPr lang="en-US" smtClean="0"/>
              <a:t>3/31/2022</a:t>
            </a:fld>
            <a:endParaRPr lang="en-US"/>
          </a:p>
        </p:txBody>
      </p:sp>
      <p:sp>
        <p:nvSpPr>
          <p:cNvPr id="5" name="Footer Placeholder 4">
            <a:extLst>
              <a:ext uri="{FF2B5EF4-FFF2-40B4-BE49-F238E27FC236}">
                <a16:creationId xmlns:a16="http://schemas.microsoft.com/office/drawing/2014/main" id="{46B43145-4269-44CF-BAF5-487D04F0AB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E7CF2B-5F9C-4329-8E78-146E696F1B94}"/>
              </a:ext>
            </a:extLst>
          </p:cNvPr>
          <p:cNvSpPr>
            <a:spLocks noGrp="1"/>
          </p:cNvSpPr>
          <p:nvPr>
            <p:ph type="sldNum" sz="quarter" idx="12"/>
          </p:nvPr>
        </p:nvSpPr>
        <p:spPr/>
        <p:txBody>
          <a:bodyPr/>
          <a:lstStyle/>
          <a:p>
            <a:fld id="{49449F49-9F09-4CFE-B1CD-B33FCE6A40C7}" type="slidenum">
              <a:rPr lang="en-US" smtClean="0"/>
              <a:t>‹#›</a:t>
            </a:fld>
            <a:endParaRPr lang="en-US"/>
          </a:p>
        </p:txBody>
      </p:sp>
    </p:spTree>
    <p:extLst>
      <p:ext uri="{BB962C8B-B14F-4D97-AF65-F5344CB8AC3E}">
        <p14:creationId xmlns:p14="http://schemas.microsoft.com/office/powerpoint/2010/main" val="25017904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82234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27819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97133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88362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54742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83729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99533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2150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79481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15303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4C6359-4CF4-4A87-B984-9DEE9309DC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25837F-A37C-4698-B1AF-4BCCE69E9F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3FF049-1D30-44D1-8470-635FC4E1BCFD}"/>
              </a:ext>
            </a:extLst>
          </p:cNvPr>
          <p:cNvSpPr>
            <a:spLocks noGrp="1"/>
          </p:cNvSpPr>
          <p:nvPr>
            <p:ph type="dt" sz="half" idx="10"/>
          </p:nvPr>
        </p:nvSpPr>
        <p:spPr/>
        <p:txBody>
          <a:bodyPr/>
          <a:lstStyle/>
          <a:p>
            <a:fld id="{0AB86A87-B3EA-4835-B747-7412E3D111CC}" type="datetimeFigureOut">
              <a:rPr lang="en-US" smtClean="0"/>
              <a:t>3/31/2022</a:t>
            </a:fld>
            <a:endParaRPr lang="en-US"/>
          </a:p>
        </p:txBody>
      </p:sp>
      <p:sp>
        <p:nvSpPr>
          <p:cNvPr id="5" name="Footer Placeholder 4">
            <a:extLst>
              <a:ext uri="{FF2B5EF4-FFF2-40B4-BE49-F238E27FC236}">
                <a16:creationId xmlns:a16="http://schemas.microsoft.com/office/drawing/2014/main" id="{19322CDA-C4F1-4493-81FC-A156D58A46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77DAEB-DA61-4761-99BD-B0DF17D1C0F3}"/>
              </a:ext>
            </a:extLst>
          </p:cNvPr>
          <p:cNvSpPr>
            <a:spLocks noGrp="1"/>
          </p:cNvSpPr>
          <p:nvPr>
            <p:ph type="sldNum" sz="quarter" idx="12"/>
          </p:nvPr>
        </p:nvSpPr>
        <p:spPr/>
        <p:txBody>
          <a:bodyPr/>
          <a:lstStyle/>
          <a:p>
            <a:fld id="{49449F49-9F09-4CFE-B1CD-B33FCE6A40C7}" type="slidenum">
              <a:rPr lang="en-US" smtClean="0"/>
              <a:t>‹#›</a:t>
            </a:fld>
            <a:endParaRPr lang="en-US"/>
          </a:p>
        </p:txBody>
      </p:sp>
    </p:spTree>
    <p:extLst>
      <p:ext uri="{BB962C8B-B14F-4D97-AF65-F5344CB8AC3E}">
        <p14:creationId xmlns:p14="http://schemas.microsoft.com/office/powerpoint/2010/main" val="409853941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12052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13771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43392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75647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301873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220323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815563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786805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93116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6934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84200" y="2324780"/>
            <a:ext cx="3024372" cy="15270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780914" y="1482272"/>
            <a:ext cx="5411087" cy="5375728"/>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86582"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15–19, 2018</a:t>
            </a:r>
          </a:p>
          <a:p>
            <a:pPr algn="l"/>
            <a:r>
              <a:rPr lang="en-US" sz="200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3839654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77788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9069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90846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20483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78895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250130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78467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736795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302236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303320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1369" r="11869"/>
          <a:stretch/>
        </p:blipFill>
        <p:spPr>
          <a:xfrm>
            <a:off x="5333999" y="0"/>
            <a:ext cx="6858002" cy="6858000"/>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a:stretch>
            <a:fillRect/>
          </a:stretch>
        </p:blipFill>
        <p:spPr>
          <a:xfrm>
            <a:off x="584201" y="2324780"/>
            <a:ext cx="3024373" cy="15270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86582" y="4219065"/>
            <a:ext cx="1851469" cy="615553"/>
          </a:xfrm>
          <a:prstGeom prst="rect">
            <a:avLst/>
          </a:prstGeom>
          <a:noFill/>
        </p:spPr>
        <p:txBody>
          <a:bodyPr wrap="none" lIns="0" tIns="0" rIns="0" bIns="0" rtlCol="0">
            <a:spAutoFit/>
          </a:bodyPr>
          <a:lstStyle/>
          <a:p>
            <a:pPr algn="l"/>
            <a:r>
              <a:rPr lang="en-US" sz="2000">
                <a:gradFill>
                  <a:gsLst>
                    <a:gs pos="90355">
                      <a:schemeClr val="accent2"/>
                    </a:gs>
                    <a:gs pos="68282">
                      <a:schemeClr val="accent2"/>
                    </a:gs>
                  </a:gsLst>
                  <a:lin ang="5400000" scaled="0"/>
                </a:gradFill>
              </a:rPr>
              <a:t>July 15–19, 2018</a:t>
            </a:r>
          </a:p>
          <a:p>
            <a:pPr algn="l"/>
            <a:r>
              <a:rPr lang="en-US" sz="200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906213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859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3986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863120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26966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743614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6741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Interior Slide 4">
    <p:bg>
      <p:bgPr>
        <a:gradFill flip="none" rotWithShape="1">
          <a:gsLst>
            <a:gs pos="0">
              <a:schemeClr val="accent1">
                <a:lumMod val="5000"/>
                <a:lumOff val="95000"/>
              </a:schemeClr>
            </a:gs>
            <a:gs pos="100000">
              <a:schemeClr val="accent1">
                <a:lumMod val="30000"/>
                <a:lumOff val="70000"/>
                <a:alpha val="46000"/>
              </a:schemeClr>
            </a:gs>
          </a:gsLst>
          <a:lin ang="5400000" scaled="1"/>
          <a:tileRect/>
        </a:gradFill>
        <a:effectLst/>
      </p:bgPr>
    </p:bg>
    <p:spTree>
      <p:nvGrpSpPr>
        <p:cNvPr id="1" name=""/>
        <p:cNvGrpSpPr/>
        <p:nvPr/>
      </p:nvGrpSpPr>
      <p:grpSpPr>
        <a:xfrm>
          <a:off x="0" y="0"/>
          <a:ext cx="0" cy="0"/>
          <a:chOff x="0" y="0"/>
          <a:chExt cx="0" cy="0"/>
        </a:xfrm>
      </p:grpSpPr>
      <p:sp>
        <p:nvSpPr>
          <p:cNvPr id="9" name="AutoShape 5">
            <a:extLst>
              <a:ext uri="{FF2B5EF4-FFF2-40B4-BE49-F238E27FC236}">
                <a16:creationId xmlns:a16="http://schemas.microsoft.com/office/drawing/2014/main" id="{AB4D7D39-490D-9143-B4AA-317E585D8D5D}"/>
              </a:ext>
            </a:extLst>
          </p:cNvPr>
          <p:cNvSpPr>
            <a:spLocks noChangeAspect="1" noChangeArrowheads="1" noTextEdit="1"/>
          </p:cNvSpPr>
          <p:nvPr/>
        </p:nvSpPr>
        <p:spPr bwMode="auto">
          <a:xfrm>
            <a:off x="5074294" y="882175"/>
            <a:ext cx="793749" cy="15070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1" tIns="60959" rIns="121921" bIns="60959" numCol="1" anchor="t" anchorCtr="0" compatLnSpc="1">
            <a:prstTxWarp prst="textNoShape">
              <a:avLst/>
            </a:prstTxWarp>
          </a:bodyPr>
          <a:lstStyle/>
          <a:p>
            <a:endParaRPr lang="en-US" sz="1787"/>
          </a:p>
        </p:txBody>
      </p:sp>
      <p:pic>
        <p:nvPicPr>
          <p:cNvPr id="36" name="Picture 35">
            <a:extLst>
              <a:ext uri="{FF2B5EF4-FFF2-40B4-BE49-F238E27FC236}">
                <a16:creationId xmlns:a16="http://schemas.microsoft.com/office/drawing/2014/main" id="{156D62FA-E610-2D41-A4DF-E93EC3DDCE8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2431"/>
          <a:stretch/>
        </p:blipFill>
        <p:spPr>
          <a:xfrm>
            <a:off x="224862" y="6373194"/>
            <a:ext cx="435107" cy="303245"/>
          </a:xfrm>
          <a:prstGeom prst="rect">
            <a:avLst/>
          </a:prstGeom>
        </p:spPr>
      </p:pic>
      <p:grpSp>
        <p:nvGrpSpPr>
          <p:cNvPr id="37" name="Group 36">
            <a:extLst>
              <a:ext uri="{FF2B5EF4-FFF2-40B4-BE49-F238E27FC236}">
                <a16:creationId xmlns:a16="http://schemas.microsoft.com/office/drawing/2014/main" id="{0A73BB97-F020-4940-B313-9D411EFFD9F5}"/>
              </a:ext>
            </a:extLst>
          </p:cNvPr>
          <p:cNvGrpSpPr/>
          <p:nvPr/>
        </p:nvGrpSpPr>
        <p:grpSpPr>
          <a:xfrm>
            <a:off x="8953213" y="6373221"/>
            <a:ext cx="3070739" cy="331375"/>
            <a:chOff x="6714910" y="4779908"/>
            <a:chExt cx="2303054" cy="248531"/>
          </a:xfrm>
        </p:grpSpPr>
        <p:grpSp>
          <p:nvGrpSpPr>
            <p:cNvPr id="38" name="Group 37">
              <a:extLst>
                <a:ext uri="{FF2B5EF4-FFF2-40B4-BE49-F238E27FC236}">
                  <a16:creationId xmlns:a16="http://schemas.microsoft.com/office/drawing/2014/main" id="{A6796440-6CE9-7A41-9394-C8A6A69F5DAC}"/>
                </a:ext>
              </a:extLst>
            </p:cNvPr>
            <p:cNvGrpSpPr/>
            <p:nvPr/>
          </p:nvGrpSpPr>
          <p:grpSpPr>
            <a:xfrm>
              <a:off x="6714910" y="4779908"/>
              <a:ext cx="2303054" cy="248531"/>
              <a:chOff x="527906" y="4473043"/>
              <a:chExt cx="3530600" cy="381000"/>
            </a:xfrm>
          </p:grpSpPr>
          <p:pic>
            <p:nvPicPr>
              <p:cNvPr id="40" name="Picture 39">
                <a:extLst>
                  <a:ext uri="{FF2B5EF4-FFF2-40B4-BE49-F238E27FC236}">
                    <a16:creationId xmlns:a16="http://schemas.microsoft.com/office/drawing/2014/main" id="{A7B65178-1590-BE4A-A418-E90E949EA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7906" y="4473043"/>
                <a:ext cx="3530600" cy="381000"/>
              </a:xfrm>
              <a:prstGeom prst="rect">
                <a:avLst/>
              </a:prstGeom>
            </p:spPr>
          </p:pic>
          <p:sp>
            <p:nvSpPr>
              <p:cNvPr id="41" name="TextBox 40">
                <a:extLst>
                  <a:ext uri="{FF2B5EF4-FFF2-40B4-BE49-F238E27FC236}">
                    <a16:creationId xmlns:a16="http://schemas.microsoft.com/office/drawing/2014/main" id="{760F7001-5367-644B-BCC6-517426A662D9}"/>
                  </a:ext>
                </a:extLst>
              </p:cNvPr>
              <p:cNvSpPr txBox="1"/>
              <p:nvPr/>
            </p:nvSpPr>
            <p:spPr>
              <a:xfrm>
                <a:off x="824532" y="4482788"/>
                <a:ext cx="1501150" cy="341999"/>
              </a:xfrm>
              <a:prstGeom prst="rect">
                <a:avLst/>
              </a:prstGeom>
              <a:noFill/>
            </p:spPr>
            <p:txBody>
              <a:bodyPr wrap="square" rtlCol="0">
                <a:spAutoFit/>
              </a:bodyPr>
              <a:lstStyle/>
              <a:p>
                <a:r>
                  <a:rPr lang="en-US" sz="1333" b="1">
                    <a:solidFill>
                      <a:schemeClr val="bg1"/>
                    </a:solidFill>
                    <a:latin typeface="Montserrat" pitchFamily="2" charset="77"/>
                    <a:cs typeface="Bebas Neue Regular"/>
                  </a:rPr>
                  <a:t>JUNE 2021</a:t>
                </a:r>
                <a:endParaRPr lang="en-US" sz="1333" b="1">
                  <a:solidFill>
                    <a:srgbClr val="FF5D2D"/>
                  </a:solidFill>
                  <a:latin typeface="Montserrat" pitchFamily="2" charset="77"/>
                  <a:cs typeface="Bebas Neue Regular"/>
                </a:endParaRPr>
              </a:p>
            </p:txBody>
          </p:sp>
        </p:grpSp>
        <p:cxnSp>
          <p:nvCxnSpPr>
            <p:cNvPr id="39" name="Straight Connector 38">
              <a:extLst>
                <a:ext uri="{FF2B5EF4-FFF2-40B4-BE49-F238E27FC236}">
                  <a16:creationId xmlns:a16="http://schemas.microsoft.com/office/drawing/2014/main" id="{E05D17D4-D6E5-314F-80A3-EADD00D7D690}"/>
                </a:ext>
              </a:extLst>
            </p:cNvPr>
            <p:cNvCxnSpPr>
              <a:cxnSpLocks/>
            </p:cNvCxnSpPr>
            <p:nvPr/>
          </p:nvCxnSpPr>
          <p:spPr>
            <a:xfrm>
              <a:off x="7815904" y="4828476"/>
              <a:ext cx="0" cy="151853"/>
            </a:xfrm>
            <a:prstGeom prst="line">
              <a:avLst/>
            </a:prstGeom>
            <a:ln w="15875">
              <a:solidFill>
                <a:srgbClr val="FF5D2D"/>
              </a:solidFill>
            </a:ln>
            <a:effectLst/>
          </p:spPr>
          <p:style>
            <a:lnRef idx="2">
              <a:schemeClr val="accent1"/>
            </a:lnRef>
            <a:fillRef idx="0">
              <a:schemeClr val="accent1"/>
            </a:fillRef>
            <a:effectRef idx="1">
              <a:schemeClr val="accent1"/>
            </a:effectRef>
            <a:fontRef idx="minor">
              <a:schemeClr val="tx1"/>
            </a:fontRef>
          </p:style>
        </p:cxnSp>
      </p:grpSp>
      <p:sp>
        <p:nvSpPr>
          <p:cNvPr id="14" name="Text Placeholder 20">
            <a:extLst>
              <a:ext uri="{FF2B5EF4-FFF2-40B4-BE49-F238E27FC236}">
                <a16:creationId xmlns:a16="http://schemas.microsoft.com/office/drawing/2014/main" id="{806A11D6-F83A-8D46-8D19-275BCC75142A}"/>
              </a:ext>
            </a:extLst>
          </p:cNvPr>
          <p:cNvSpPr>
            <a:spLocks noGrp="1"/>
          </p:cNvSpPr>
          <p:nvPr>
            <p:ph type="body" sz="quarter" idx="10" hasCustomPrompt="1"/>
          </p:nvPr>
        </p:nvSpPr>
        <p:spPr>
          <a:xfrm>
            <a:off x="1996170" y="228579"/>
            <a:ext cx="8199661" cy="796724"/>
          </a:xfrm>
        </p:spPr>
        <p:txBody>
          <a:bodyPr>
            <a:normAutofit/>
          </a:bodyPr>
          <a:lstStyle>
            <a:lvl1pPr marL="0" indent="0" algn="ctr">
              <a:buNone/>
              <a:defRPr sz="3733" b="1" i="0">
                <a:solidFill>
                  <a:srgbClr val="192433"/>
                </a:solidFill>
                <a:latin typeface="Montserrat" pitchFamily="2" charset="77"/>
              </a:defRPr>
            </a:lvl1pPr>
            <a:lvl2pPr>
              <a:defRPr b="1" i="0">
                <a:solidFill>
                  <a:srgbClr val="192433"/>
                </a:solidFill>
                <a:latin typeface="Montserrat" pitchFamily="2" charset="77"/>
              </a:defRPr>
            </a:lvl2pPr>
            <a:lvl3pPr>
              <a:defRPr b="1" i="0">
                <a:solidFill>
                  <a:srgbClr val="192433"/>
                </a:solidFill>
                <a:latin typeface="Montserrat" pitchFamily="2" charset="77"/>
              </a:defRPr>
            </a:lvl3pPr>
            <a:lvl4pPr>
              <a:defRPr b="1" i="0">
                <a:solidFill>
                  <a:srgbClr val="192433"/>
                </a:solidFill>
                <a:latin typeface="Montserrat" pitchFamily="2" charset="77"/>
              </a:defRPr>
            </a:lvl4pPr>
            <a:lvl5pPr>
              <a:defRPr b="1" i="0">
                <a:solidFill>
                  <a:srgbClr val="192433"/>
                </a:solidFill>
                <a:latin typeface="Montserrat" pitchFamily="2" charset="77"/>
              </a:defRPr>
            </a:lvl5pPr>
          </a:lstStyle>
          <a:p>
            <a:pPr lvl="0"/>
            <a:r>
              <a:rPr lang="en-US"/>
              <a:t>Title or other text</a:t>
            </a:r>
          </a:p>
        </p:txBody>
      </p:sp>
      <p:sp>
        <p:nvSpPr>
          <p:cNvPr id="15" name="Text Placeholder 20">
            <a:extLst>
              <a:ext uri="{FF2B5EF4-FFF2-40B4-BE49-F238E27FC236}">
                <a16:creationId xmlns:a16="http://schemas.microsoft.com/office/drawing/2014/main" id="{87124679-FEBA-304E-AC1C-94D145A40F1E}"/>
              </a:ext>
            </a:extLst>
          </p:cNvPr>
          <p:cNvSpPr>
            <a:spLocks noGrp="1"/>
          </p:cNvSpPr>
          <p:nvPr>
            <p:ph type="body" sz="quarter" idx="12" hasCustomPrompt="1"/>
          </p:nvPr>
        </p:nvSpPr>
        <p:spPr>
          <a:xfrm>
            <a:off x="1996170" y="1088558"/>
            <a:ext cx="8199661" cy="796724"/>
          </a:xfrm>
        </p:spPr>
        <p:txBody>
          <a:bodyPr>
            <a:normAutofit/>
          </a:bodyPr>
          <a:lstStyle>
            <a:lvl1pPr marL="0" indent="0" algn="ctr">
              <a:buNone/>
              <a:defRPr sz="1867" b="1" i="0">
                <a:solidFill>
                  <a:srgbClr val="192433"/>
                </a:solidFill>
                <a:latin typeface="Montserrat" pitchFamily="2" charset="77"/>
              </a:defRPr>
            </a:lvl1pPr>
            <a:lvl2pPr>
              <a:defRPr b="1" i="0">
                <a:solidFill>
                  <a:srgbClr val="192433"/>
                </a:solidFill>
                <a:latin typeface="Montserrat" pitchFamily="2" charset="77"/>
              </a:defRPr>
            </a:lvl2pPr>
            <a:lvl3pPr>
              <a:defRPr b="1" i="0">
                <a:solidFill>
                  <a:srgbClr val="192433"/>
                </a:solidFill>
                <a:latin typeface="Montserrat" pitchFamily="2" charset="77"/>
              </a:defRPr>
            </a:lvl3pPr>
            <a:lvl4pPr>
              <a:defRPr b="1" i="0">
                <a:solidFill>
                  <a:srgbClr val="192433"/>
                </a:solidFill>
                <a:latin typeface="Montserrat" pitchFamily="2" charset="77"/>
              </a:defRPr>
            </a:lvl4pPr>
            <a:lvl5pPr>
              <a:defRPr b="1" i="0">
                <a:solidFill>
                  <a:srgbClr val="192433"/>
                </a:solidFill>
                <a:latin typeface="Montserrat" pitchFamily="2" charset="77"/>
              </a:defRPr>
            </a:lvl5pPr>
          </a:lstStyle>
          <a:p>
            <a:pPr lvl="0"/>
            <a:r>
              <a:rPr lang="en-US"/>
              <a:t>Click here to add text</a:t>
            </a:r>
          </a:p>
        </p:txBody>
      </p:sp>
      <p:sp>
        <p:nvSpPr>
          <p:cNvPr id="28" name="Rectangle 27">
            <a:extLst>
              <a:ext uri="{FF2B5EF4-FFF2-40B4-BE49-F238E27FC236}">
                <a16:creationId xmlns:a16="http://schemas.microsoft.com/office/drawing/2014/main" id="{D67C9994-F47C-2346-92EF-8D70BCFFEBBB}"/>
              </a:ext>
            </a:extLst>
          </p:cNvPr>
          <p:cNvSpPr/>
          <p:nvPr/>
        </p:nvSpPr>
        <p:spPr>
          <a:xfrm>
            <a:off x="1940533" y="4234768"/>
            <a:ext cx="326219" cy="60960"/>
          </a:xfrm>
          <a:prstGeom prst="rect">
            <a:avLst/>
          </a:prstGeom>
          <a:solidFill>
            <a:srgbClr val="5ED1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29" name="Rectangle 28">
            <a:extLst>
              <a:ext uri="{FF2B5EF4-FFF2-40B4-BE49-F238E27FC236}">
                <a16:creationId xmlns:a16="http://schemas.microsoft.com/office/drawing/2014/main" id="{E5F98FA7-8D5B-194B-9CAB-2DC972222C2B}"/>
              </a:ext>
            </a:extLst>
          </p:cNvPr>
          <p:cNvSpPr/>
          <p:nvPr/>
        </p:nvSpPr>
        <p:spPr>
          <a:xfrm>
            <a:off x="5152580" y="4234768"/>
            <a:ext cx="326219" cy="60960"/>
          </a:xfrm>
          <a:prstGeom prst="rect">
            <a:avLst/>
          </a:prstGeom>
          <a:solidFill>
            <a:srgbClr val="5ED1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30" name="Rectangle 29">
            <a:extLst>
              <a:ext uri="{FF2B5EF4-FFF2-40B4-BE49-F238E27FC236}">
                <a16:creationId xmlns:a16="http://schemas.microsoft.com/office/drawing/2014/main" id="{B84C84D7-0EDB-AA4E-8E20-C2D614510FD0}"/>
              </a:ext>
            </a:extLst>
          </p:cNvPr>
          <p:cNvSpPr/>
          <p:nvPr/>
        </p:nvSpPr>
        <p:spPr>
          <a:xfrm>
            <a:off x="8344769" y="4234768"/>
            <a:ext cx="326219" cy="60960"/>
          </a:xfrm>
          <a:prstGeom prst="rect">
            <a:avLst/>
          </a:prstGeom>
          <a:solidFill>
            <a:srgbClr val="5ED1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31" name="Oval 30">
            <a:extLst>
              <a:ext uri="{FF2B5EF4-FFF2-40B4-BE49-F238E27FC236}">
                <a16:creationId xmlns:a16="http://schemas.microsoft.com/office/drawing/2014/main" id="{E57C8D21-6363-4D4D-B03E-12BA99249822}"/>
              </a:ext>
            </a:extLst>
          </p:cNvPr>
          <p:cNvSpPr/>
          <p:nvPr/>
        </p:nvSpPr>
        <p:spPr>
          <a:xfrm>
            <a:off x="5050981" y="1887793"/>
            <a:ext cx="2095012" cy="2095012"/>
          </a:xfrm>
          <a:prstGeom prst="ellipse">
            <a:avLst/>
          </a:prstGeom>
          <a:noFill/>
          <a:ln w="38100">
            <a:solidFill>
              <a:srgbClr val="5ED1F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32" name="Oval 31">
            <a:extLst>
              <a:ext uri="{FF2B5EF4-FFF2-40B4-BE49-F238E27FC236}">
                <a16:creationId xmlns:a16="http://schemas.microsoft.com/office/drawing/2014/main" id="{99F3E76C-4884-7942-93EA-93FCB22D7080}"/>
              </a:ext>
            </a:extLst>
          </p:cNvPr>
          <p:cNvSpPr/>
          <p:nvPr/>
        </p:nvSpPr>
        <p:spPr>
          <a:xfrm>
            <a:off x="8316183" y="1887790"/>
            <a:ext cx="2095012" cy="2095012"/>
          </a:xfrm>
          <a:prstGeom prst="ellipse">
            <a:avLst/>
          </a:prstGeom>
          <a:noFill/>
          <a:ln w="38100">
            <a:solidFill>
              <a:srgbClr val="5ED1F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35" name="Oval 34">
            <a:extLst>
              <a:ext uri="{FF2B5EF4-FFF2-40B4-BE49-F238E27FC236}">
                <a16:creationId xmlns:a16="http://schemas.microsoft.com/office/drawing/2014/main" id="{3504231B-BC2D-3948-887F-F20CAE5092F1}"/>
              </a:ext>
            </a:extLst>
          </p:cNvPr>
          <p:cNvSpPr/>
          <p:nvPr/>
        </p:nvSpPr>
        <p:spPr>
          <a:xfrm>
            <a:off x="1911947" y="1887793"/>
            <a:ext cx="2095012" cy="2095012"/>
          </a:xfrm>
          <a:prstGeom prst="ellipse">
            <a:avLst/>
          </a:prstGeom>
          <a:noFill/>
          <a:ln w="38100">
            <a:solidFill>
              <a:srgbClr val="5ED1F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43" name="Text Placeholder 20">
            <a:extLst>
              <a:ext uri="{FF2B5EF4-FFF2-40B4-BE49-F238E27FC236}">
                <a16:creationId xmlns:a16="http://schemas.microsoft.com/office/drawing/2014/main" id="{F5819A5F-999D-994E-86F0-82B12D3BF58E}"/>
              </a:ext>
            </a:extLst>
          </p:cNvPr>
          <p:cNvSpPr>
            <a:spLocks noGrp="1"/>
          </p:cNvSpPr>
          <p:nvPr>
            <p:ph type="body" sz="quarter" idx="14" hasCustomPrompt="1"/>
          </p:nvPr>
        </p:nvSpPr>
        <p:spPr>
          <a:xfrm>
            <a:off x="1869971" y="4437185"/>
            <a:ext cx="2440917" cy="1675424"/>
          </a:xfrm>
        </p:spPr>
        <p:txBody>
          <a:bodyPr>
            <a:noAutofit/>
          </a:bodyPr>
          <a:lstStyle>
            <a:lvl1pPr marL="0" indent="0">
              <a:buNone/>
              <a:defRPr sz="2133" b="0" i="0">
                <a:solidFill>
                  <a:srgbClr val="192433"/>
                </a:solidFill>
                <a:latin typeface="Montserrat" pitchFamily="2" charset="77"/>
              </a:defRPr>
            </a:lvl1pPr>
            <a:lvl2pPr>
              <a:defRPr b="1" i="0">
                <a:solidFill>
                  <a:srgbClr val="192433"/>
                </a:solidFill>
                <a:latin typeface="Montserrat" pitchFamily="2" charset="77"/>
              </a:defRPr>
            </a:lvl2pPr>
            <a:lvl3pPr>
              <a:defRPr b="1" i="0">
                <a:solidFill>
                  <a:srgbClr val="192433"/>
                </a:solidFill>
                <a:latin typeface="Montserrat" pitchFamily="2" charset="77"/>
              </a:defRPr>
            </a:lvl3pPr>
            <a:lvl4pPr>
              <a:defRPr b="1" i="0">
                <a:solidFill>
                  <a:srgbClr val="192433"/>
                </a:solidFill>
                <a:latin typeface="Montserrat" pitchFamily="2" charset="77"/>
              </a:defRPr>
            </a:lvl4pPr>
            <a:lvl5pPr>
              <a:defRPr b="1" i="0">
                <a:solidFill>
                  <a:srgbClr val="192433"/>
                </a:solidFill>
                <a:latin typeface="Montserrat" pitchFamily="2" charset="77"/>
              </a:defRPr>
            </a:lvl5pPr>
          </a:lstStyle>
          <a:p>
            <a:pPr lvl="0"/>
            <a:r>
              <a:rPr lang="en-US" sz="1600"/>
              <a:t>Click here to add text</a:t>
            </a:r>
          </a:p>
          <a:p>
            <a:pPr lvl="0"/>
            <a:endParaRPr lang="en-US" sz="1600"/>
          </a:p>
          <a:p>
            <a:pPr lvl="0"/>
            <a:r>
              <a:rPr lang="en-US" sz="1600"/>
              <a:t>The images above may be deleted and changed within the circles.</a:t>
            </a:r>
          </a:p>
        </p:txBody>
      </p:sp>
      <p:sp>
        <p:nvSpPr>
          <p:cNvPr id="44" name="Text Placeholder 20">
            <a:extLst>
              <a:ext uri="{FF2B5EF4-FFF2-40B4-BE49-F238E27FC236}">
                <a16:creationId xmlns:a16="http://schemas.microsoft.com/office/drawing/2014/main" id="{2A773776-CE32-9444-943F-91BEFCE2A1EF}"/>
              </a:ext>
            </a:extLst>
          </p:cNvPr>
          <p:cNvSpPr>
            <a:spLocks noGrp="1"/>
          </p:cNvSpPr>
          <p:nvPr>
            <p:ph type="body" sz="quarter" idx="15" hasCustomPrompt="1"/>
          </p:nvPr>
        </p:nvSpPr>
        <p:spPr>
          <a:xfrm>
            <a:off x="5152580" y="4440647"/>
            <a:ext cx="2440917" cy="1675424"/>
          </a:xfrm>
        </p:spPr>
        <p:txBody>
          <a:bodyPr>
            <a:noAutofit/>
          </a:bodyPr>
          <a:lstStyle>
            <a:lvl1pPr marL="0" indent="0">
              <a:buNone/>
              <a:defRPr sz="2133" b="0" i="0">
                <a:solidFill>
                  <a:srgbClr val="192433"/>
                </a:solidFill>
                <a:latin typeface="Montserrat" pitchFamily="2" charset="77"/>
              </a:defRPr>
            </a:lvl1pPr>
            <a:lvl2pPr>
              <a:defRPr b="1" i="0">
                <a:solidFill>
                  <a:srgbClr val="192433"/>
                </a:solidFill>
                <a:latin typeface="Montserrat" pitchFamily="2" charset="77"/>
              </a:defRPr>
            </a:lvl2pPr>
            <a:lvl3pPr>
              <a:defRPr b="1" i="0">
                <a:solidFill>
                  <a:srgbClr val="192433"/>
                </a:solidFill>
                <a:latin typeface="Montserrat" pitchFamily="2" charset="77"/>
              </a:defRPr>
            </a:lvl3pPr>
            <a:lvl4pPr>
              <a:defRPr b="1" i="0">
                <a:solidFill>
                  <a:srgbClr val="192433"/>
                </a:solidFill>
                <a:latin typeface="Montserrat" pitchFamily="2" charset="77"/>
              </a:defRPr>
            </a:lvl4pPr>
            <a:lvl5pPr>
              <a:defRPr b="1" i="0">
                <a:solidFill>
                  <a:srgbClr val="192433"/>
                </a:solidFill>
                <a:latin typeface="Montserrat" pitchFamily="2" charset="77"/>
              </a:defRPr>
            </a:lvl5pPr>
          </a:lstStyle>
          <a:p>
            <a:pPr lvl="0"/>
            <a:r>
              <a:rPr lang="en-US" sz="1600"/>
              <a:t>Click here to add text</a:t>
            </a:r>
          </a:p>
          <a:p>
            <a:pPr lvl="0"/>
            <a:endParaRPr lang="en-US" sz="1600"/>
          </a:p>
          <a:p>
            <a:pPr lvl="0"/>
            <a:r>
              <a:rPr lang="en-US" sz="1600"/>
              <a:t>The images above may be deleted and changed within the circles.</a:t>
            </a:r>
          </a:p>
        </p:txBody>
      </p:sp>
      <p:sp>
        <p:nvSpPr>
          <p:cNvPr id="46" name="Text Placeholder 20">
            <a:extLst>
              <a:ext uri="{FF2B5EF4-FFF2-40B4-BE49-F238E27FC236}">
                <a16:creationId xmlns:a16="http://schemas.microsoft.com/office/drawing/2014/main" id="{4BFB5224-C7A7-9649-BE93-509B4811F350}"/>
              </a:ext>
            </a:extLst>
          </p:cNvPr>
          <p:cNvSpPr>
            <a:spLocks noGrp="1"/>
          </p:cNvSpPr>
          <p:nvPr>
            <p:ph type="body" sz="quarter" idx="16" hasCustomPrompt="1"/>
          </p:nvPr>
        </p:nvSpPr>
        <p:spPr>
          <a:xfrm>
            <a:off x="8344770" y="4527961"/>
            <a:ext cx="2440917" cy="1675424"/>
          </a:xfrm>
        </p:spPr>
        <p:txBody>
          <a:bodyPr>
            <a:noAutofit/>
          </a:bodyPr>
          <a:lstStyle>
            <a:lvl1pPr marL="0" indent="0">
              <a:buNone/>
              <a:defRPr sz="2133" b="0" i="0">
                <a:solidFill>
                  <a:srgbClr val="192433"/>
                </a:solidFill>
                <a:latin typeface="Montserrat" pitchFamily="2" charset="77"/>
              </a:defRPr>
            </a:lvl1pPr>
            <a:lvl2pPr>
              <a:defRPr b="1" i="0">
                <a:solidFill>
                  <a:srgbClr val="192433"/>
                </a:solidFill>
                <a:latin typeface="Montserrat" pitchFamily="2" charset="77"/>
              </a:defRPr>
            </a:lvl2pPr>
            <a:lvl3pPr>
              <a:defRPr b="1" i="0">
                <a:solidFill>
                  <a:srgbClr val="192433"/>
                </a:solidFill>
                <a:latin typeface="Montserrat" pitchFamily="2" charset="77"/>
              </a:defRPr>
            </a:lvl3pPr>
            <a:lvl4pPr>
              <a:defRPr b="1" i="0">
                <a:solidFill>
                  <a:srgbClr val="192433"/>
                </a:solidFill>
                <a:latin typeface="Montserrat" pitchFamily="2" charset="77"/>
              </a:defRPr>
            </a:lvl4pPr>
            <a:lvl5pPr>
              <a:defRPr b="1" i="0">
                <a:solidFill>
                  <a:srgbClr val="192433"/>
                </a:solidFill>
                <a:latin typeface="Montserrat" pitchFamily="2" charset="77"/>
              </a:defRPr>
            </a:lvl5pPr>
          </a:lstStyle>
          <a:p>
            <a:pPr lvl="0"/>
            <a:r>
              <a:rPr lang="en-US" sz="1600"/>
              <a:t>Click here to add text</a:t>
            </a:r>
          </a:p>
          <a:p>
            <a:pPr lvl="0"/>
            <a:endParaRPr lang="en-US" sz="1600"/>
          </a:p>
          <a:p>
            <a:pPr lvl="0"/>
            <a:r>
              <a:rPr lang="en-US" sz="1600"/>
              <a:t>The images above may be deleted and changed within the circles.</a:t>
            </a:r>
          </a:p>
        </p:txBody>
      </p:sp>
    </p:spTree>
    <p:extLst>
      <p:ext uri="{BB962C8B-B14F-4D97-AF65-F5344CB8AC3E}">
        <p14:creationId xmlns:p14="http://schemas.microsoft.com/office/powerpoint/2010/main" val="30261749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9887-7572-4647-8706-38FA7D7D66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E7CC90-3744-44A5-8044-20314796B2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75138A-4BB4-49EF-BA5C-0CD3C8A654C7}"/>
              </a:ext>
            </a:extLst>
          </p:cNvPr>
          <p:cNvSpPr>
            <a:spLocks noGrp="1"/>
          </p:cNvSpPr>
          <p:nvPr>
            <p:ph type="dt" sz="half" idx="10"/>
          </p:nvPr>
        </p:nvSpPr>
        <p:spPr/>
        <p:txBody>
          <a:bodyPr/>
          <a:lstStyle/>
          <a:p>
            <a:fld id="{2B15FBA8-D79C-4611-A8B7-14F9DDE86CF5}" type="datetimeFigureOut">
              <a:rPr lang="en-US" smtClean="0"/>
              <a:t>3/31/2022</a:t>
            </a:fld>
            <a:endParaRPr lang="en-US"/>
          </a:p>
        </p:txBody>
      </p:sp>
      <p:sp>
        <p:nvSpPr>
          <p:cNvPr id="5" name="Footer Placeholder 4">
            <a:extLst>
              <a:ext uri="{FF2B5EF4-FFF2-40B4-BE49-F238E27FC236}">
                <a16:creationId xmlns:a16="http://schemas.microsoft.com/office/drawing/2014/main" id="{57A83F0F-83C0-4E9D-A0DE-C237D75915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52A08F-5C8E-4907-B5CF-2305E1210263}"/>
              </a:ext>
            </a:extLst>
          </p:cNvPr>
          <p:cNvSpPr>
            <a:spLocks noGrp="1"/>
          </p:cNvSpPr>
          <p:nvPr>
            <p:ph type="sldNum" sz="quarter" idx="12"/>
          </p:nvPr>
        </p:nvSpPr>
        <p:spPr/>
        <p:txBody>
          <a:bodyPr/>
          <a:lstStyle/>
          <a:p>
            <a:fld id="{10FC3BE9-0C8B-422D-9699-010B81856790}" type="slidenum">
              <a:rPr lang="en-US" smtClean="0"/>
              <a:t>‹#›</a:t>
            </a:fld>
            <a:endParaRPr lang="en-US"/>
          </a:p>
        </p:txBody>
      </p:sp>
    </p:spTree>
    <p:extLst>
      <p:ext uri="{BB962C8B-B14F-4D97-AF65-F5344CB8AC3E}">
        <p14:creationId xmlns:p14="http://schemas.microsoft.com/office/powerpoint/2010/main" val="20539007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4043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56284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0613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NDA Slide - Do Not Alter">
    <p:bg>
      <p:bgPr>
        <a:solidFill>
          <a:srgbClr val="00205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1A9524-7E03-49F3-B3F0-0B5EFC23B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55297" y="2438285"/>
            <a:ext cx="2940541" cy="2940541"/>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7033" y="2438285"/>
            <a:ext cx="2940541" cy="2940541"/>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166" y="2438285"/>
            <a:ext cx="2940541" cy="2940541"/>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430" y="2438285"/>
            <a:ext cx="2940541" cy="2940541"/>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userDrawn="1"/>
        </p:nvSpPr>
        <p:spPr>
          <a:xfrm>
            <a:off x="214429" y="241958"/>
            <a:ext cx="11677333" cy="1799496"/>
          </a:xfrm>
          <a:prstGeom prst="rect">
            <a:avLst/>
          </a:prstGeom>
        </p:spPr>
        <p:txBody>
          <a:bodyPr lIns="243805" tIns="60952" rIns="243805" bIns="243805"/>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400" i="0">
                <a:solidFill>
                  <a:schemeClr val="bg1"/>
                </a:solidFill>
                <a:latin typeface="+mn-lt"/>
                <a:cs typeface="Segoe UI Light"/>
              </a:rPr>
              <a:t>Microsoft Confidential</a:t>
            </a:r>
          </a:p>
          <a:p>
            <a:pPr lvl="0">
              <a:spcBef>
                <a:spcPts val="0"/>
              </a:spcBef>
              <a:defRPr/>
            </a:pPr>
            <a:r>
              <a:rPr lang="en-US" sz="3600" i="1">
                <a:solidFill>
                  <a:schemeClr val="bg1"/>
                </a:solidFill>
                <a:latin typeface="+mn-lt"/>
                <a:cs typeface="Segoe UI Light"/>
              </a:rPr>
              <a:t>All content is NDA unless otherwise stated.</a:t>
            </a:r>
          </a:p>
        </p:txBody>
      </p:sp>
      <p:sp>
        <p:nvSpPr>
          <p:cNvPr id="13" name="TextBox 12">
            <a:extLst>
              <a:ext uri="{FF2B5EF4-FFF2-40B4-BE49-F238E27FC236}">
                <a16:creationId xmlns:a16="http://schemas.microsoft.com/office/drawing/2014/main" id="{89C95BDF-3890-4710-B440-1A01899FF4BB}"/>
              </a:ext>
            </a:extLst>
          </p:cNvPr>
          <p:cNvSpPr txBox="1"/>
          <p:nvPr userDrawn="1"/>
        </p:nvSpPr>
        <p:spPr>
          <a:xfrm>
            <a:off x="407010"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353364542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Section Title 4">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Building interior">
            <a:extLst>
              <a:ext uri="{FF2B5EF4-FFF2-40B4-BE49-F238E27FC236}">
                <a16:creationId xmlns:a16="http://schemas.microsoft.com/office/drawing/2014/main" id="{B699B570-B4DD-40CB-B922-88CB57977377}"/>
              </a:ext>
            </a:extLst>
          </p:cNvPr>
          <p:cNvPicPr>
            <a:picLocks noChangeAspect="1"/>
          </p:cNvPicPr>
          <p:nvPr userDrawn="1"/>
        </p:nvPicPr>
        <p:blipFill rotWithShape="1">
          <a:blip r:embed="rId2"/>
          <a:srcRect l="7234" r="3820"/>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7290F9B6-22CF-4237-84F0-AF5BB432FEE4}"/>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4084771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7319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2271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8450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4786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83967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CFA3-1DB5-4373-8F39-365749C6CC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CADDBA-695D-4E53-8979-F14C04DA93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CD78EA-AFB5-4610-806C-13D54F718C1E}"/>
              </a:ext>
            </a:extLst>
          </p:cNvPr>
          <p:cNvSpPr>
            <a:spLocks noGrp="1"/>
          </p:cNvSpPr>
          <p:nvPr>
            <p:ph type="dt" sz="half" idx="10"/>
          </p:nvPr>
        </p:nvSpPr>
        <p:spPr/>
        <p:txBody>
          <a:bodyPr/>
          <a:lstStyle/>
          <a:p>
            <a:fld id="{0AB86A87-B3EA-4835-B747-7412E3D111CC}" type="datetimeFigureOut">
              <a:rPr lang="en-US" smtClean="0"/>
              <a:t>3/31/2022</a:t>
            </a:fld>
            <a:endParaRPr lang="en-US"/>
          </a:p>
        </p:txBody>
      </p:sp>
      <p:sp>
        <p:nvSpPr>
          <p:cNvPr id="5" name="Footer Placeholder 4">
            <a:extLst>
              <a:ext uri="{FF2B5EF4-FFF2-40B4-BE49-F238E27FC236}">
                <a16:creationId xmlns:a16="http://schemas.microsoft.com/office/drawing/2014/main" id="{45E26D4E-E974-4227-B16E-EC45476F75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1457BF-3D69-4A8F-B5F6-94503AB10301}"/>
              </a:ext>
            </a:extLst>
          </p:cNvPr>
          <p:cNvSpPr>
            <a:spLocks noGrp="1"/>
          </p:cNvSpPr>
          <p:nvPr>
            <p:ph type="sldNum" sz="quarter" idx="12"/>
          </p:nvPr>
        </p:nvSpPr>
        <p:spPr/>
        <p:txBody>
          <a:bodyPr/>
          <a:lstStyle/>
          <a:p>
            <a:fld id="{49449F49-9F09-4CFE-B1CD-B33FCE6A40C7}" type="slidenum">
              <a:rPr lang="en-US" smtClean="0"/>
              <a:t>‹#›</a:t>
            </a:fld>
            <a:endParaRPr lang="en-US"/>
          </a:p>
        </p:txBody>
      </p:sp>
    </p:spTree>
    <p:extLst>
      <p:ext uri="{BB962C8B-B14F-4D97-AF65-F5344CB8AC3E}">
        <p14:creationId xmlns:p14="http://schemas.microsoft.com/office/powerpoint/2010/main" val="20850935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5440047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06676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096246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62809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87506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6957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12648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a:srcRect r="30816" b="20558"/>
          <a:stretch/>
        </p:blipFill>
        <p:spPr bwMode="invGray">
          <a:xfrm>
            <a:off x="6780914" y="1482272"/>
            <a:ext cx="5411087" cy="5375728"/>
          </a:xfrm>
          <a:prstGeom prst="rect">
            <a:avLst/>
          </a:prstGeom>
        </p:spPr>
      </p:pic>
    </p:spTree>
    <p:extLst>
      <p:ext uri="{BB962C8B-B14F-4D97-AF65-F5344CB8AC3E}">
        <p14:creationId xmlns:p14="http://schemas.microsoft.com/office/powerpoint/2010/main" val="2885480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126480" cy="498598"/>
          </a:xfrm>
          <a:noFill/>
        </p:spPr>
        <p:txBody>
          <a:bodyPr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a:srcRect r="30816" b="20558"/>
          <a:stretch/>
        </p:blipFill>
        <p:spPr bwMode="invGray">
          <a:xfrm>
            <a:off x="6780914" y="1482272"/>
            <a:ext cx="5411087" cy="5375728"/>
          </a:xfrm>
          <a:prstGeom prst="rect">
            <a:avLst/>
          </a:prstGeom>
        </p:spPr>
      </p:pic>
    </p:spTree>
    <p:extLst>
      <p:ext uri="{BB962C8B-B14F-4D97-AF65-F5344CB8AC3E}">
        <p14:creationId xmlns:p14="http://schemas.microsoft.com/office/powerpoint/2010/main" val="1087967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8804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5235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3ACA-ED6A-44BC-9544-B1BB463F3F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983BA-EC17-4F07-92CB-F05AEC35DE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EFF2F4-B5F8-473B-84DC-A240EF94F792}"/>
              </a:ext>
            </a:extLst>
          </p:cNvPr>
          <p:cNvSpPr>
            <a:spLocks noGrp="1"/>
          </p:cNvSpPr>
          <p:nvPr>
            <p:ph type="dt" sz="half" idx="10"/>
          </p:nvPr>
        </p:nvSpPr>
        <p:spPr/>
        <p:txBody>
          <a:bodyPr/>
          <a:lstStyle/>
          <a:p>
            <a:fld id="{0AB86A87-B3EA-4835-B747-7412E3D111CC}" type="datetimeFigureOut">
              <a:rPr lang="en-US" smtClean="0"/>
              <a:t>3/31/2022</a:t>
            </a:fld>
            <a:endParaRPr lang="en-US"/>
          </a:p>
        </p:txBody>
      </p:sp>
      <p:sp>
        <p:nvSpPr>
          <p:cNvPr id="5" name="Footer Placeholder 4">
            <a:extLst>
              <a:ext uri="{FF2B5EF4-FFF2-40B4-BE49-F238E27FC236}">
                <a16:creationId xmlns:a16="http://schemas.microsoft.com/office/drawing/2014/main" id="{AA6F021E-5A1A-4726-8760-8231B15FB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ED7316-F4D6-4A64-9A02-1BDA8FBD8B66}"/>
              </a:ext>
            </a:extLst>
          </p:cNvPr>
          <p:cNvSpPr>
            <a:spLocks noGrp="1"/>
          </p:cNvSpPr>
          <p:nvPr>
            <p:ph type="sldNum" sz="quarter" idx="12"/>
          </p:nvPr>
        </p:nvSpPr>
        <p:spPr/>
        <p:txBody>
          <a:bodyPr/>
          <a:lstStyle/>
          <a:p>
            <a:fld id="{49449F49-9F09-4CFE-B1CD-B33FCE6A40C7}" type="slidenum">
              <a:rPr lang="en-US" smtClean="0"/>
              <a:t>‹#›</a:t>
            </a:fld>
            <a:endParaRPr lang="en-US"/>
          </a:p>
        </p:txBody>
      </p:sp>
    </p:spTree>
    <p:extLst>
      <p:ext uri="{BB962C8B-B14F-4D97-AF65-F5344CB8AC3E}">
        <p14:creationId xmlns:p14="http://schemas.microsoft.com/office/powerpoint/2010/main" val="40390020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99843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32820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3613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56287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8146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76253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3BD2-10F3-4FB9-93A6-A705F9F18E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6B9E05-65FB-49C6-967C-764B0BE481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6FF603-88A6-4B50-8F05-7650BE600C37}"/>
              </a:ext>
            </a:extLst>
          </p:cNvPr>
          <p:cNvSpPr>
            <a:spLocks noGrp="1"/>
          </p:cNvSpPr>
          <p:nvPr>
            <p:ph type="dt" sz="half" idx="10"/>
          </p:nvPr>
        </p:nvSpPr>
        <p:spPr/>
        <p:txBody>
          <a:bodyPr/>
          <a:lstStyle/>
          <a:p>
            <a:fld id="{A42BAC53-F010-4E43-B90D-36B1A9738E70}" type="datetimeFigureOut">
              <a:rPr lang="en-US" smtClean="0"/>
              <a:t>3/31/2022</a:t>
            </a:fld>
            <a:endParaRPr lang="en-US"/>
          </a:p>
        </p:txBody>
      </p:sp>
      <p:sp>
        <p:nvSpPr>
          <p:cNvPr id="5" name="Footer Placeholder 4">
            <a:extLst>
              <a:ext uri="{FF2B5EF4-FFF2-40B4-BE49-F238E27FC236}">
                <a16:creationId xmlns:a16="http://schemas.microsoft.com/office/drawing/2014/main" id="{F11BD5D0-4088-4922-B3BB-4D906D9C6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7795A7-EFB3-4E60-AA2D-E44859E3AC61}"/>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18621793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844AE-A6A3-4A75-864C-F5E8D02B8F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854F79-DE62-4F3E-9836-8F8166DFAE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2336EE-933E-4427-AF01-0F2948513A1F}"/>
              </a:ext>
            </a:extLst>
          </p:cNvPr>
          <p:cNvSpPr>
            <a:spLocks noGrp="1"/>
          </p:cNvSpPr>
          <p:nvPr>
            <p:ph type="dt" sz="half" idx="10"/>
          </p:nvPr>
        </p:nvSpPr>
        <p:spPr/>
        <p:txBody>
          <a:bodyPr/>
          <a:lstStyle/>
          <a:p>
            <a:fld id="{A42BAC53-F010-4E43-B90D-36B1A9738E70}" type="datetimeFigureOut">
              <a:rPr lang="en-US" smtClean="0"/>
              <a:t>3/31/2022</a:t>
            </a:fld>
            <a:endParaRPr lang="en-US"/>
          </a:p>
        </p:txBody>
      </p:sp>
      <p:sp>
        <p:nvSpPr>
          <p:cNvPr id="5" name="Footer Placeholder 4">
            <a:extLst>
              <a:ext uri="{FF2B5EF4-FFF2-40B4-BE49-F238E27FC236}">
                <a16:creationId xmlns:a16="http://schemas.microsoft.com/office/drawing/2014/main" id="{4CA23EC6-6774-4A49-ABF3-BB4E76DB7B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18F23-11C3-492A-BF16-E8DED9B3D26F}"/>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7321967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8CD40-016A-42AB-A09D-9483436499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3C681B-D4EF-4863-8C0B-70C17CD251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3627247-E492-460D-BBB0-ADEAE92A12D9}"/>
              </a:ext>
            </a:extLst>
          </p:cNvPr>
          <p:cNvSpPr>
            <a:spLocks noGrp="1"/>
          </p:cNvSpPr>
          <p:nvPr>
            <p:ph type="dt" sz="half" idx="10"/>
          </p:nvPr>
        </p:nvSpPr>
        <p:spPr/>
        <p:txBody>
          <a:bodyPr/>
          <a:lstStyle/>
          <a:p>
            <a:fld id="{A42BAC53-F010-4E43-B90D-36B1A9738E70}" type="datetimeFigureOut">
              <a:rPr lang="en-US" smtClean="0"/>
              <a:t>3/31/2022</a:t>
            </a:fld>
            <a:endParaRPr lang="en-US"/>
          </a:p>
        </p:txBody>
      </p:sp>
      <p:sp>
        <p:nvSpPr>
          <p:cNvPr id="5" name="Footer Placeholder 4">
            <a:extLst>
              <a:ext uri="{FF2B5EF4-FFF2-40B4-BE49-F238E27FC236}">
                <a16:creationId xmlns:a16="http://schemas.microsoft.com/office/drawing/2014/main" id="{05915D90-20C6-472B-9A39-186D3993A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69AA00-52B1-4486-AAD9-CB49896E6E29}"/>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20261139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2445-2EC1-4AD1-8E56-787A8E178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748CAC-B37E-4188-B1B4-54F822C0B61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93D298-CD30-4130-91A3-2B070CEA724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B4A32F-C94B-465C-B31D-0D929F957894}"/>
              </a:ext>
            </a:extLst>
          </p:cNvPr>
          <p:cNvSpPr>
            <a:spLocks noGrp="1"/>
          </p:cNvSpPr>
          <p:nvPr>
            <p:ph type="dt" sz="half" idx="10"/>
          </p:nvPr>
        </p:nvSpPr>
        <p:spPr/>
        <p:txBody>
          <a:bodyPr/>
          <a:lstStyle/>
          <a:p>
            <a:fld id="{A42BAC53-F010-4E43-B90D-36B1A9738E70}" type="datetimeFigureOut">
              <a:rPr lang="en-US" smtClean="0"/>
              <a:t>3/31/2022</a:t>
            </a:fld>
            <a:endParaRPr lang="en-US"/>
          </a:p>
        </p:txBody>
      </p:sp>
      <p:sp>
        <p:nvSpPr>
          <p:cNvPr id="6" name="Footer Placeholder 5">
            <a:extLst>
              <a:ext uri="{FF2B5EF4-FFF2-40B4-BE49-F238E27FC236}">
                <a16:creationId xmlns:a16="http://schemas.microsoft.com/office/drawing/2014/main" id="{994BE5B4-6F9B-4BB2-BA60-8A0CD6C31A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4F241D-23E3-443C-A019-5D6A7B722000}"/>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16303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4EB41-A5C5-40E6-BF63-40CECA700D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8C9349-EF08-4EB0-A9D9-AC995BA4B8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E61910-005B-4493-95D3-FB936E1362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69E717-58F9-45BD-B0C7-33BD1F5025A9}"/>
              </a:ext>
            </a:extLst>
          </p:cNvPr>
          <p:cNvSpPr>
            <a:spLocks noGrp="1"/>
          </p:cNvSpPr>
          <p:nvPr>
            <p:ph type="dt" sz="half" idx="10"/>
          </p:nvPr>
        </p:nvSpPr>
        <p:spPr/>
        <p:txBody>
          <a:bodyPr/>
          <a:lstStyle/>
          <a:p>
            <a:fld id="{0AB86A87-B3EA-4835-B747-7412E3D111CC}" type="datetimeFigureOut">
              <a:rPr lang="en-US" smtClean="0"/>
              <a:t>3/31/2022</a:t>
            </a:fld>
            <a:endParaRPr lang="en-US"/>
          </a:p>
        </p:txBody>
      </p:sp>
      <p:sp>
        <p:nvSpPr>
          <p:cNvPr id="6" name="Footer Placeholder 5">
            <a:extLst>
              <a:ext uri="{FF2B5EF4-FFF2-40B4-BE49-F238E27FC236}">
                <a16:creationId xmlns:a16="http://schemas.microsoft.com/office/drawing/2014/main" id="{70B6E885-4486-471E-987B-DF6B690473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0020CE-AEAC-4277-A171-04280CA30AE6}"/>
              </a:ext>
            </a:extLst>
          </p:cNvPr>
          <p:cNvSpPr>
            <a:spLocks noGrp="1"/>
          </p:cNvSpPr>
          <p:nvPr>
            <p:ph type="sldNum" sz="quarter" idx="12"/>
          </p:nvPr>
        </p:nvSpPr>
        <p:spPr/>
        <p:txBody>
          <a:bodyPr/>
          <a:lstStyle/>
          <a:p>
            <a:fld id="{49449F49-9F09-4CFE-B1CD-B33FCE6A40C7}" type="slidenum">
              <a:rPr lang="en-US" smtClean="0"/>
              <a:t>‹#›</a:t>
            </a:fld>
            <a:endParaRPr lang="en-US"/>
          </a:p>
        </p:txBody>
      </p:sp>
    </p:spTree>
    <p:extLst>
      <p:ext uri="{BB962C8B-B14F-4D97-AF65-F5344CB8AC3E}">
        <p14:creationId xmlns:p14="http://schemas.microsoft.com/office/powerpoint/2010/main" val="25477129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B2E2-423D-451C-825E-90675B1514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1EE513-3553-42F0-82CA-7A14EA52FC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D95E609-038F-4E9D-80D6-A49C84B655E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778745-2BC9-4613-8E45-384EB85A18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7FDE32-B7B1-4C57-BCEA-C758AC08976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5BF084-00AC-4523-B17D-0CCD24E4DBAD}"/>
              </a:ext>
            </a:extLst>
          </p:cNvPr>
          <p:cNvSpPr>
            <a:spLocks noGrp="1"/>
          </p:cNvSpPr>
          <p:nvPr>
            <p:ph type="dt" sz="half" idx="10"/>
          </p:nvPr>
        </p:nvSpPr>
        <p:spPr/>
        <p:txBody>
          <a:bodyPr/>
          <a:lstStyle/>
          <a:p>
            <a:fld id="{A42BAC53-F010-4E43-B90D-36B1A9738E70}" type="datetimeFigureOut">
              <a:rPr lang="en-US" smtClean="0"/>
              <a:t>3/31/2022</a:t>
            </a:fld>
            <a:endParaRPr lang="en-US"/>
          </a:p>
        </p:txBody>
      </p:sp>
      <p:sp>
        <p:nvSpPr>
          <p:cNvPr id="8" name="Footer Placeholder 7">
            <a:extLst>
              <a:ext uri="{FF2B5EF4-FFF2-40B4-BE49-F238E27FC236}">
                <a16:creationId xmlns:a16="http://schemas.microsoft.com/office/drawing/2014/main" id="{1C8041BF-D3C5-4D3A-AFF4-B5C96A9653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8FB413-8AD0-4588-9A92-82B2C2EAF5FE}"/>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15250805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4AFF4-6A10-4040-B5E5-146ADFA663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756B33-A496-460B-B43B-E3DE6641DA30}"/>
              </a:ext>
            </a:extLst>
          </p:cNvPr>
          <p:cNvSpPr>
            <a:spLocks noGrp="1"/>
          </p:cNvSpPr>
          <p:nvPr>
            <p:ph type="dt" sz="half" idx="10"/>
          </p:nvPr>
        </p:nvSpPr>
        <p:spPr/>
        <p:txBody>
          <a:bodyPr/>
          <a:lstStyle/>
          <a:p>
            <a:fld id="{A42BAC53-F010-4E43-B90D-36B1A9738E70}" type="datetimeFigureOut">
              <a:rPr lang="en-US" smtClean="0"/>
              <a:t>3/31/2022</a:t>
            </a:fld>
            <a:endParaRPr lang="en-US"/>
          </a:p>
        </p:txBody>
      </p:sp>
      <p:sp>
        <p:nvSpPr>
          <p:cNvPr id="4" name="Footer Placeholder 3">
            <a:extLst>
              <a:ext uri="{FF2B5EF4-FFF2-40B4-BE49-F238E27FC236}">
                <a16:creationId xmlns:a16="http://schemas.microsoft.com/office/drawing/2014/main" id="{3CCF26B8-4B49-445B-8919-C10DB11955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5CDB50-149E-466B-8250-12EED1D7C003}"/>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6738362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4F94C-57C6-437F-B0FB-62BB0BAF5425}"/>
              </a:ext>
            </a:extLst>
          </p:cNvPr>
          <p:cNvSpPr>
            <a:spLocks noGrp="1"/>
          </p:cNvSpPr>
          <p:nvPr>
            <p:ph type="dt" sz="half" idx="10"/>
          </p:nvPr>
        </p:nvSpPr>
        <p:spPr/>
        <p:txBody>
          <a:bodyPr/>
          <a:lstStyle/>
          <a:p>
            <a:fld id="{A42BAC53-F010-4E43-B90D-36B1A9738E70}" type="datetimeFigureOut">
              <a:rPr lang="en-US" smtClean="0"/>
              <a:t>3/31/2022</a:t>
            </a:fld>
            <a:endParaRPr lang="en-US"/>
          </a:p>
        </p:txBody>
      </p:sp>
      <p:sp>
        <p:nvSpPr>
          <p:cNvPr id="3" name="Footer Placeholder 2">
            <a:extLst>
              <a:ext uri="{FF2B5EF4-FFF2-40B4-BE49-F238E27FC236}">
                <a16:creationId xmlns:a16="http://schemas.microsoft.com/office/drawing/2014/main" id="{74703590-4063-4796-BC1D-013D43BF21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787B76-7A07-400A-AF92-D873571D7B80}"/>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5960112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BB007-4E76-4E25-81E8-08BBD4016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1AC8F7-30B8-4F77-838A-46C4FB0729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8D7DAF-53A1-47A5-89FE-7D7338A73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B4CC4A-8F76-4013-B758-B8B75D23C986}"/>
              </a:ext>
            </a:extLst>
          </p:cNvPr>
          <p:cNvSpPr>
            <a:spLocks noGrp="1"/>
          </p:cNvSpPr>
          <p:nvPr>
            <p:ph type="dt" sz="half" idx="10"/>
          </p:nvPr>
        </p:nvSpPr>
        <p:spPr/>
        <p:txBody>
          <a:bodyPr/>
          <a:lstStyle/>
          <a:p>
            <a:fld id="{A42BAC53-F010-4E43-B90D-36B1A9738E70}" type="datetimeFigureOut">
              <a:rPr lang="en-US" smtClean="0"/>
              <a:t>3/31/2022</a:t>
            </a:fld>
            <a:endParaRPr lang="en-US"/>
          </a:p>
        </p:txBody>
      </p:sp>
      <p:sp>
        <p:nvSpPr>
          <p:cNvPr id="6" name="Footer Placeholder 5">
            <a:extLst>
              <a:ext uri="{FF2B5EF4-FFF2-40B4-BE49-F238E27FC236}">
                <a16:creationId xmlns:a16="http://schemas.microsoft.com/office/drawing/2014/main" id="{E537B314-151E-4ADB-A294-F63180F548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3C7528-A2DF-4524-952C-D51E9C902C3C}"/>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29221616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81119-5D79-4FC4-ABAB-46BBA07420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EF6B2A-F4CC-4ABF-B6CD-1CEF4F2DB2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1B23E8-6488-46DA-880B-B6DB913C3A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F53004-94E4-456A-A104-7FA1A28CDC50}"/>
              </a:ext>
            </a:extLst>
          </p:cNvPr>
          <p:cNvSpPr>
            <a:spLocks noGrp="1"/>
          </p:cNvSpPr>
          <p:nvPr>
            <p:ph type="dt" sz="half" idx="10"/>
          </p:nvPr>
        </p:nvSpPr>
        <p:spPr/>
        <p:txBody>
          <a:bodyPr/>
          <a:lstStyle/>
          <a:p>
            <a:fld id="{A42BAC53-F010-4E43-B90D-36B1A9738E70}" type="datetimeFigureOut">
              <a:rPr lang="en-US" smtClean="0"/>
              <a:t>3/31/2022</a:t>
            </a:fld>
            <a:endParaRPr lang="en-US"/>
          </a:p>
        </p:txBody>
      </p:sp>
      <p:sp>
        <p:nvSpPr>
          <p:cNvPr id="6" name="Footer Placeholder 5">
            <a:extLst>
              <a:ext uri="{FF2B5EF4-FFF2-40B4-BE49-F238E27FC236}">
                <a16:creationId xmlns:a16="http://schemas.microsoft.com/office/drawing/2014/main" id="{A6E17864-A769-45BD-8CC6-60AFED8DF5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00208-7FB4-4A52-B36C-F332DCB21AFF}"/>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35531182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CFA9-45DD-4E8E-ABCE-B8C8AB74D6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2B85F3-6422-4D46-88D7-065617644F3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4350DA-9E07-494B-8BCE-AA6C3A8BFF7F}"/>
              </a:ext>
            </a:extLst>
          </p:cNvPr>
          <p:cNvSpPr>
            <a:spLocks noGrp="1"/>
          </p:cNvSpPr>
          <p:nvPr>
            <p:ph type="dt" sz="half" idx="10"/>
          </p:nvPr>
        </p:nvSpPr>
        <p:spPr/>
        <p:txBody>
          <a:bodyPr/>
          <a:lstStyle/>
          <a:p>
            <a:fld id="{A42BAC53-F010-4E43-B90D-36B1A9738E70}" type="datetimeFigureOut">
              <a:rPr lang="en-US" smtClean="0"/>
              <a:t>3/31/2022</a:t>
            </a:fld>
            <a:endParaRPr lang="en-US"/>
          </a:p>
        </p:txBody>
      </p:sp>
      <p:sp>
        <p:nvSpPr>
          <p:cNvPr id="5" name="Footer Placeholder 4">
            <a:extLst>
              <a:ext uri="{FF2B5EF4-FFF2-40B4-BE49-F238E27FC236}">
                <a16:creationId xmlns:a16="http://schemas.microsoft.com/office/drawing/2014/main" id="{F543363B-CE72-4BA2-90D8-97EB59F7E7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00ED4-75EE-4D08-999E-DC155CF15DD1}"/>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21625095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1AFCAD-D479-4238-953B-839D701B83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E3E030-83CF-4122-8C14-CF50B4F3A9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AB914-4D7A-41B3-965E-8C9D383E6F42}"/>
              </a:ext>
            </a:extLst>
          </p:cNvPr>
          <p:cNvSpPr>
            <a:spLocks noGrp="1"/>
          </p:cNvSpPr>
          <p:nvPr>
            <p:ph type="dt" sz="half" idx="10"/>
          </p:nvPr>
        </p:nvSpPr>
        <p:spPr/>
        <p:txBody>
          <a:bodyPr/>
          <a:lstStyle/>
          <a:p>
            <a:fld id="{A42BAC53-F010-4E43-B90D-36B1A9738E70}" type="datetimeFigureOut">
              <a:rPr lang="en-US" smtClean="0"/>
              <a:t>3/31/2022</a:t>
            </a:fld>
            <a:endParaRPr lang="en-US"/>
          </a:p>
        </p:txBody>
      </p:sp>
      <p:sp>
        <p:nvSpPr>
          <p:cNvPr id="5" name="Footer Placeholder 4">
            <a:extLst>
              <a:ext uri="{FF2B5EF4-FFF2-40B4-BE49-F238E27FC236}">
                <a16:creationId xmlns:a16="http://schemas.microsoft.com/office/drawing/2014/main" id="{67F8ED67-B134-45E0-A571-75AA951598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26281-B478-4414-BB6F-E96D60836C72}"/>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35591824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1376609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15552" r="5997" b="5173"/>
          <a:stretch/>
        </p:blipFill>
        <p:spPr>
          <a:xfrm>
            <a:off x="0" y="-2839"/>
            <a:ext cx="12190271" cy="6858000"/>
          </a:xfrm>
          <a:prstGeom prst="rect">
            <a:avLst/>
          </a:prstGeom>
        </p:spPr>
      </p:pic>
      <p:sp>
        <p:nvSpPr>
          <p:cNvPr id="13" name="Rectangle 12"/>
          <p:cNvSpPr/>
          <p:nvPr userDrawn="1"/>
        </p:nvSpPr>
        <p:spPr bwMode="auto">
          <a:xfrm>
            <a:off x="267682" y="2084171"/>
            <a:ext cx="6274974" cy="3586208"/>
          </a:xfrm>
          <a:prstGeom prst="rect">
            <a:avLst/>
          </a:prstGeom>
          <a:solidFill>
            <a:srgbClr val="FFFFFF">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75796">
                      <a:srgbClr val="353535"/>
                    </a:gs>
                    <a:gs pos="57576">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p:spPr>
        <p:txBody>
          <a:bodyPr wrap="square" lIns="164592" tIns="109728" rIns="164592" bIns="109728">
            <a:spAutoFit/>
          </a:bodyPr>
          <a:lstStyle>
            <a:lvl1pPr marL="0" indent="0">
              <a:spcBef>
                <a:spcPts val="0"/>
              </a:spcBef>
              <a:buNone/>
              <a:defRPr sz="3137">
                <a:gradFill>
                  <a:gsLst>
                    <a:gs pos="75796">
                      <a:srgbClr val="353535"/>
                    </a:gs>
                    <a:gs pos="57576">
                      <a:srgbClr val="353535"/>
                    </a:gs>
                  </a:gsLst>
                  <a:lin ang="5400000" scaled="0"/>
                </a:gradFill>
                <a:latin typeface="+mn-lt"/>
              </a:defRPr>
            </a:lvl1pPr>
          </a:lstStyle>
          <a:p>
            <a:pPr lvl="0"/>
            <a:r>
              <a:rPr lang="en-US"/>
              <a:t>Speaker name</a:t>
            </a:r>
          </a:p>
        </p:txBody>
      </p:sp>
      <p:pic>
        <p:nvPicPr>
          <p:cNvPr id="17" name="MS logo gray - EMF"/>
          <p:cNvPicPr>
            <a:picLocks noChangeAspect="1"/>
          </p:cNvPicPr>
          <p:nvPr userDrawn="1"/>
        </p:nvPicPr>
        <p:blipFill>
          <a:blip r:embed="rId3"/>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214006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1"/>
            <a:ext cx="12190271" cy="6857999"/>
          </a:xfrm>
          <a:prstGeom prst="rect">
            <a:avLst/>
          </a:prstGeom>
        </p:spPr>
      </p:pic>
      <p:sp>
        <p:nvSpPr>
          <p:cNvPr id="13" name="Rectangle 12"/>
          <p:cNvSpPr/>
          <p:nvPr userDrawn="1"/>
        </p:nvSpPr>
        <p:spPr bwMode="auto">
          <a:xfrm>
            <a:off x="267683" y="2084171"/>
            <a:ext cx="8067823" cy="3586208"/>
          </a:xfrm>
          <a:prstGeom prst="rect">
            <a:avLst/>
          </a:pr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8067823" cy="1793104"/>
          </a:xfrm>
          <a:noFill/>
        </p:spPr>
        <p:txBody>
          <a:bodyPr lIns="146304" tIns="91440" rIns="146304" bIns="91440" anchor="t" anchorCtr="0"/>
          <a:lstStyle>
            <a:lvl1pPr>
              <a:defRPr sz="4705" spc="-98" baseline="0">
                <a:gradFill>
                  <a:gsLst>
                    <a:gs pos="75796">
                      <a:srgbClr val="353535"/>
                    </a:gs>
                    <a:gs pos="57576">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8067823" cy="656077"/>
          </a:xfrm>
        </p:spPr>
        <p:txBody>
          <a:bodyPr wrap="square" lIns="164592" tIns="109728" rIns="164592" bIns="109728">
            <a:spAutoFit/>
          </a:bodyPr>
          <a:lstStyle>
            <a:lvl1pPr marL="0" indent="0">
              <a:spcBef>
                <a:spcPts val="0"/>
              </a:spcBef>
              <a:buNone/>
              <a:defRPr sz="3137">
                <a:gradFill>
                  <a:gsLst>
                    <a:gs pos="75796">
                      <a:srgbClr val="353535"/>
                    </a:gs>
                    <a:gs pos="57576">
                      <a:srgbClr val="353535"/>
                    </a:gs>
                  </a:gsLst>
                  <a:lin ang="5400000" scaled="0"/>
                </a:gradFill>
                <a:latin typeface="+mn-lt"/>
              </a:defRPr>
            </a:lvl1pPr>
          </a:lstStyle>
          <a:p>
            <a:pPr lvl="0"/>
            <a:r>
              <a:rPr lang="en-US"/>
              <a:t>Speaker name</a:t>
            </a:r>
          </a:p>
        </p:txBody>
      </p:sp>
      <p:pic>
        <p:nvPicPr>
          <p:cNvPr id="17" name="MS logo gray - EMF"/>
          <p:cNvPicPr>
            <a:picLocks noChangeAspect="1"/>
          </p:cNvPicPr>
          <p:nvPr userDrawn="1"/>
        </p:nvPicPr>
        <p:blipFill>
          <a:blip r:embed="rId3"/>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224786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767FF-A85B-49FB-8171-26E25077F7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5FDA91-F6CD-4D7B-B262-D7F9036850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53E4DB-3477-45E6-AEC2-141348927B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55D6A0-B955-48C8-B56D-5D6A7A13B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475712-A3F4-4259-8D38-F577DE1767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96D65E-C8EE-4F0F-8D81-C8AEA5D16D0A}"/>
              </a:ext>
            </a:extLst>
          </p:cNvPr>
          <p:cNvSpPr>
            <a:spLocks noGrp="1"/>
          </p:cNvSpPr>
          <p:nvPr>
            <p:ph type="dt" sz="half" idx="10"/>
          </p:nvPr>
        </p:nvSpPr>
        <p:spPr/>
        <p:txBody>
          <a:bodyPr/>
          <a:lstStyle/>
          <a:p>
            <a:fld id="{0AB86A87-B3EA-4835-B747-7412E3D111CC}" type="datetimeFigureOut">
              <a:rPr lang="en-US" smtClean="0"/>
              <a:t>3/31/2022</a:t>
            </a:fld>
            <a:endParaRPr lang="en-US"/>
          </a:p>
        </p:txBody>
      </p:sp>
      <p:sp>
        <p:nvSpPr>
          <p:cNvPr id="8" name="Footer Placeholder 7">
            <a:extLst>
              <a:ext uri="{FF2B5EF4-FFF2-40B4-BE49-F238E27FC236}">
                <a16:creationId xmlns:a16="http://schemas.microsoft.com/office/drawing/2014/main" id="{63BA7F11-FE3B-4EA7-A486-14F9D431D5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ED33AF-187B-46C8-9FF5-2C7D234B0201}"/>
              </a:ext>
            </a:extLst>
          </p:cNvPr>
          <p:cNvSpPr>
            <a:spLocks noGrp="1"/>
          </p:cNvSpPr>
          <p:nvPr>
            <p:ph type="sldNum" sz="quarter" idx="12"/>
          </p:nvPr>
        </p:nvSpPr>
        <p:spPr/>
        <p:txBody>
          <a:bodyPr/>
          <a:lstStyle/>
          <a:p>
            <a:fld id="{49449F49-9F09-4CFE-B1CD-B33FCE6A40C7}" type="slidenum">
              <a:rPr lang="en-US" smtClean="0"/>
              <a:t>‹#›</a:t>
            </a:fld>
            <a:endParaRPr lang="en-US"/>
          </a:p>
        </p:txBody>
      </p:sp>
    </p:spTree>
    <p:extLst>
      <p:ext uri="{BB962C8B-B14F-4D97-AF65-F5344CB8AC3E}">
        <p14:creationId xmlns:p14="http://schemas.microsoft.com/office/powerpoint/2010/main" val="40049887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7" name="Content Placeholder 3"/>
          <p:cNvPicPr>
            <a:picLocks noChangeAspect="1"/>
          </p:cNvPicPr>
          <p:nvPr userDrawn="1"/>
        </p:nvPicPr>
        <p:blipFill rotWithShape="1">
          <a:blip r:embed="rId2">
            <a:extLst>
              <a:ext uri="{28A0092B-C50C-407E-A947-70E740481C1C}">
                <a14:useLocalDpi xmlns:a14="http://schemas.microsoft.com/office/drawing/2010/main" val="0"/>
              </a:ext>
            </a:extLst>
          </a:blip>
          <a:srcRect l="6" r="6"/>
          <a:stretch/>
        </p:blipFill>
        <p:spPr>
          <a:xfrm>
            <a:off x="311" y="-312"/>
            <a:ext cx="12191377" cy="6858623"/>
          </a:xfrm>
          <a:prstGeom prst="rect">
            <a:avLst/>
          </a:prstGeom>
        </p:spPr>
      </p:pic>
      <p:sp>
        <p:nvSpPr>
          <p:cNvPr id="13" name="Rectangle 12"/>
          <p:cNvSpPr/>
          <p:nvPr userDrawn="1"/>
        </p:nvSpPr>
        <p:spPr bwMode="auto">
          <a:xfrm>
            <a:off x="267683" y="2084171"/>
            <a:ext cx="8067823" cy="3586208"/>
          </a:xfrm>
          <a:prstGeom prst="rect">
            <a:avLst/>
          </a:prstGeom>
          <a:solidFill>
            <a:schemeClr val="bg2">
              <a:lumMod val="1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8067823"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8067823" cy="651821"/>
          </a:xfrm>
        </p:spPr>
        <p:txBody>
          <a:bodyPr wrap="square" lIns="164592" tIns="109728" rIns="164592" bIns="109728">
            <a:spAutoFit/>
          </a:bodyPr>
          <a:lstStyle>
            <a:lvl1pPr marL="0" indent="0">
              <a:spcBef>
                <a:spcPts val="0"/>
              </a:spcBef>
              <a:buNone/>
              <a:defRPr sz="3137">
                <a:solidFill>
                  <a:schemeClr val="bg1"/>
                </a:solidFill>
                <a:latin typeface="+mn-lt"/>
              </a:defRPr>
            </a:lvl1pPr>
          </a:lstStyle>
          <a:p>
            <a:pPr lvl="0"/>
            <a:r>
              <a:rPr lang="en-US"/>
              <a:t>Speaker name</a:t>
            </a:r>
          </a:p>
        </p:txBody>
      </p:sp>
      <p:pic>
        <p:nvPicPr>
          <p:cNvPr id="8" name="MS logo white - EMF"/>
          <p:cNvPicPr>
            <a:picLocks noChangeAspect="1"/>
          </p:cNvPicPr>
          <p:nvPr userDrawn="1"/>
        </p:nvPicPr>
        <p:blipFill>
          <a:blip r:embed="rId3"/>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86004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549127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userDrawn="1"/>
        </p:nvPicPr>
        <p:blipFill>
          <a:blip r:embed="rId2"/>
          <a:stretch>
            <a:fillRect/>
          </a:stretch>
        </p:blipFill>
        <p:spPr bwMode="black">
          <a:xfrm>
            <a:off x="451632" y="6111775"/>
            <a:ext cx="1423303" cy="304828"/>
          </a:xfrm>
          <a:prstGeom prst="rect">
            <a:avLst/>
          </a:prstGeom>
        </p:spPr>
      </p:pic>
      <p:pic>
        <p:nvPicPr>
          <p:cNvPr id="6" name="Picture 5"/>
          <p:cNvPicPr>
            <a:picLocks noChangeAspect="1"/>
          </p:cNvPicPr>
          <p:nvPr userDrawn="1"/>
        </p:nvPicPr>
        <p:blipFill rotWithShape="1">
          <a:blip r:embed="rId3"/>
          <a:srcRect l="41127" t="15552" r="5998" b="5173"/>
          <a:stretch/>
        </p:blipFill>
        <p:spPr>
          <a:xfrm>
            <a:off x="5333418" y="-2839"/>
            <a:ext cx="6856854" cy="6858000"/>
          </a:xfrm>
          <a:prstGeom prst="rect">
            <a:avLst/>
          </a:prstGeom>
        </p:spPr>
      </p:pic>
    </p:spTree>
    <p:extLst>
      <p:ext uri="{BB962C8B-B14F-4D97-AF65-F5344CB8AC3E}">
        <p14:creationId xmlns:p14="http://schemas.microsoft.com/office/powerpoint/2010/main" val="2790758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550222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59338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808824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09946784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2187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5239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63652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D4FF1-9B63-4C19-A588-3DD20DD144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78452C-E18D-426F-9746-7C8DF75C33F1}"/>
              </a:ext>
            </a:extLst>
          </p:cNvPr>
          <p:cNvSpPr>
            <a:spLocks noGrp="1"/>
          </p:cNvSpPr>
          <p:nvPr>
            <p:ph type="dt" sz="half" idx="10"/>
          </p:nvPr>
        </p:nvSpPr>
        <p:spPr/>
        <p:txBody>
          <a:bodyPr/>
          <a:lstStyle/>
          <a:p>
            <a:fld id="{0AB86A87-B3EA-4835-B747-7412E3D111CC}" type="datetimeFigureOut">
              <a:rPr lang="en-US" smtClean="0"/>
              <a:t>3/31/2022</a:t>
            </a:fld>
            <a:endParaRPr lang="en-US"/>
          </a:p>
        </p:txBody>
      </p:sp>
      <p:sp>
        <p:nvSpPr>
          <p:cNvPr id="4" name="Footer Placeholder 3">
            <a:extLst>
              <a:ext uri="{FF2B5EF4-FFF2-40B4-BE49-F238E27FC236}">
                <a16:creationId xmlns:a16="http://schemas.microsoft.com/office/drawing/2014/main" id="{FF3A1968-F9CC-41BA-A6C8-D7C8F9CCA5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803431-9A8A-4005-B6A8-CC90AA724185}"/>
              </a:ext>
            </a:extLst>
          </p:cNvPr>
          <p:cNvSpPr>
            <a:spLocks noGrp="1"/>
          </p:cNvSpPr>
          <p:nvPr>
            <p:ph type="sldNum" sz="quarter" idx="12"/>
          </p:nvPr>
        </p:nvSpPr>
        <p:spPr/>
        <p:txBody>
          <a:bodyPr/>
          <a:lstStyle/>
          <a:p>
            <a:fld id="{49449F49-9F09-4CFE-B1CD-B33FCE6A40C7}" type="slidenum">
              <a:rPr lang="en-US" smtClean="0"/>
              <a:t>‹#›</a:t>
            </a:fld>
            <a:endParaRPr lang="en-US"/>
          </a:p>
        </p:txBody>
      </p:sp>
    </p:spTree>
    <p:extLst>
      <p:ext uri="{BB962C8B-B14F-4D97-AF65-F5344CB8AC3E}">
        <p14:creationId xmlns:p14="http://schemas.microsoft.com/office/powerpoint/2010/main" val="24801225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689475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349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3986117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97186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453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83293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0223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5218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3960174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09772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8BAF0-52FB-4B05-A6C5-31D0F08933BF}"/>
              </a:ext>
            </a:extLst>
          </p:cNvPr>
          <p:cNvSpPr>
            <a:spLocks noGrp="1"/>
          </p:cNvSpPr>
          <p:nvPr>
            <p:ph type="dt" sz="half" idx="10"/>
          </p:nvPr>
        </p:nvSpPr>
        <p:spPr/>
        <p:txBody>
          <a:bodyPr/>
          <a:lstStyle/>
          <a:p>
            <a:fld id="{0AB86A87-B3EA-4835-B747-7412E3D111CC}" type="datetimeFigureOut">
              <a:rPr lang="en-US" smtClean="0"/>
              <a:t>3/31/2022</a:t>
            </a:fld>
            <a:endParaRPr lang="en-US"/>
          </a:p>
        </p:txBody>
      </p:sp>
      <p:sp>
        <p:nvSpPr>
          <p:cNvPr id="3" name="Footer Placeholder 2">
            <a:extLst>
              <a:ext uri="{FF2B5EF4-FFF2-40B4-BE49-F238E27FC236}">
                <a16:creationId xmlns:a16="http://schemas.microsoft.com/office/drawing/2014/main" id="{C7F783EC-2C0B-45B7-934F-EDAFE0C8FC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72D467-90FE-46FB-81F4-569123E99342}"/>
              </a:ext>
            </a:extLst>
          </p:cNvPr>
          <p:cNvSpPr>
            <a:spLocks noGrp="1"/>
          </p:cNvSpPr>
          <p:nvPr>
            <p:ph type="sldNum" sz="quarter" idx="12"/>
          </p:nvPr>
        </p:nvSpPr>
        <p:spPr/>
        <p:txBody>
          <a:bodyPr/>
          <a:lstStyle/>
          <a:p>
            <a:fld id="{49449F49-9F09-4CFE-B1CD-B33FCE6A40C7}" type="slidenum">
              <a:rPr lang="en-US" smtClean="0"/>
              <a:t>‹#›</a:t>
            </a:fld>
            <a:endParaRPr lang="en-US"/>
          </a:p>
        </p:txBody>
      </p:sp>
    </p:spTree>
    <p:extLst>
      <p:ext uri="{BB962C8B-B14F-4D97-AF65-F5344CB8AC3E}">
        <p14:creationId xmlns:p14="http://schemas.microsoft.com/office/powerpoint/2010/main" val="15447854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0170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0947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00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1095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93047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2507756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2629405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35298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8919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9557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3C6B-0195-4032-86DA-E8CE3E2DF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384F32-AC2E-4B85-BA5C-B287614532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D66D06-C2F8-4C8A-A831-FC0C23A5B3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FAFF00-F705-4044-B974-F46D68B01BFE}"/>
              </a:ext>
            </a:extLst>
          </p:cNvPr>
          <p:cNvSpPr>
            <a:spLocks noGrp="1"/>
          </p:cNvSpPr>
          <p:nvPr>
            <p:ph type="dt" sz="half" idx="10"/>
          </p:nvPr>
        </p:nvSpPr>
        <p:spPr/>
        <p:txBody>
          <a:bodyPr/>
          <a:lstStyle/>
          <a:p>
            <a:fld id="{0AB86A87-B3EA-4835-B747-7412E3D111CC}" type="datetimeFigureOut">
              <a:rPr lang="en-US" smtClean="0"/>
              <a:t>3/31/2022</a:t>
            </a:fld>
            <a:endParaRPr lang="en-US"/>
          </a:p>
        </p:txBody>
      </p:sp>
      <p:sp>
        <p:nvSpPr>
          <p:cNvPr id="6" name="Footer Placeholder 5">
            <a:extLst>
              <a:ext uri="{FF2B5EF4-FFF2-40B4-BE49-F238E27FC236}">
                <a16:creationId xmlns:a16="http://schemas.microsoft.com/office/drawing/2014/main" id="{1BFED58E-D0A8-4D07-A6E2-AB1D35F111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8CCB8-7CB2-4074-8445-C14E8B7F3F33}"/>
              </a:ext>
            </a:extLst>
          </p:cNvPr>
          <p:cNvSpPr>
            <a:spLocks noGrp="1"/>
          </p:cNvSpPr>
          <p:nvPr>
            <p:ph type="sldNum" sz="quarter" idx="12"/>
          </p:nvPr>
        </p:nvSpPr>
        <p:spPr/>
        <p:txBody>
          <a:bodyPr/>
          <a:lstStyle/>
          <a:p>
            <a:fld id="{49449F49-9F09-4CFE-B1CD-B33FCE6A40C7}" type="slidenum">
              <a:rPr lang="en-US" smtClean="0"/>
              <a:t>‹#›</a:t>
            </a:fld>
            <a:endParaRPr lang="en-US"/>
          </a:p>
        </p:txBody>
      </p:sp>
    </p:spTree>
    <p:extLst>
      <p:ext uri="{BB962C8B-B14F-4D97-AF65-F5344CB8AC3E}">
        <p14:creationId xmlns:p14="http://schemas.microsoft.com/office/powerpoint/2010/main" val="16436103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0662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7090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8388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04651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11561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7657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62931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70523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65611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2515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381E-E606-4ABC-B257-B13E2946A2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048950-C97C-4D66-88BE-43A3236484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435005-5FAC-4716-AE53-D0D627F802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81C4E5-488E-44C9-8B2E-6FB81733DF89}"/>
              </a:ext>
            </a:extLst>
          </p:cNvPr>
          <p:cNvSpPr>
            <a:spLocks noGrp="1"/>
          </p:cNvSpPr>
          <p:nvPr>
            <p:ph type="dt" sz="half" idx="10"/>
          </p:nvPr>
        </p:nvSpPr>
        <p:spPr/>
        <p:txBody>
          <a:bodyPr/>
          <a:lstStyle/>
          <a:p>
            <a:fld id="{0AB86A87-B3EA-4835-B747-7412E3D111CC}" type="datetimeFigureOut">
              <a:rPr lang="en-US" smtClean="0"/>
              <a:t>3/31/2022</a:t>
            </a:fld>
            <a:endParaRPr lang="en-US"/>
          </a:p>
        </p:txBody>
      </p:sp>
      <p:sp>
        <p:nvSpPr>
          <p:cNvPr id="6" name="Footer Placeholder 5">
            <a:extLst>
              <a:ext uri="{FF2B5EF4-FFF2-40B4-BE49-F238E27FC236}">
                <a16:creationId xmlns:a16="http://schemas.microsoft.com/office/drawing/2014/main" id="{CE6E976C-A29A-4464-9E15-AEC511E11D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6C127D-8FC9-4707-B29D-E71175A63186}"/>
              </a:ext>
            </a:extLst>
          </p:cNvPr>
          <p:cNvSpPr>
            <a:spLocks noGrp="1"/>
          </p:cNvSpPr>
          <p:nvPr>
            <p:ph type="sldNum" sz="quarter" idx="12"/>
          </p:nvPr>
        </p:nvSpPr>
        <p:spPr/>
        <p:txBody>
          <a:bodyPr/>
          <a:lstStyle/>
          <a:p>
            <a:fld id="{49449F49-9F09-4CFE-B1CD-B33FCE6A40C7}" type="slidenum">
              <a:rPr lang="en-US" smtClean="0"/>
              <a:t>‹#›</a:t>
            </a:fld>
            <a:endParaRPr lang="en-US"/>
          </a:p>
        </p:txBody>
      </p:sp>
    </p:spTree>
    <p:extLst>
      <p:ext uri="{BB962C8B-B14F-4D97-AF65-F5344CB8AC3E}">
        <p14:creationId xmlns:p14="http://schemas.microsoft.com/office/powerpoint/2010/main" val="383662079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28147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9640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46997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46859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18557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00672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0087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17799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24141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65168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1.emf"/><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image" Target="../media/image9.emf"/><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93.xml"/><Relationship Id="rId21" Type="http://schemas.openxmlformats.org/officeDocument/2006/relationships/slideLayout" Target="../slideLayouts/slideLayout88.xml"/><Relationship Id="rId42" Type="http://schemas.openxmlformats.org/officeDocument/2006/relationships/slideLayout" Target="../slideLayouts/slideLayout109.xml"/><Relationship Id="rId47" Type="http://schemas.openxmlformats.org/officeDocument/2006/relationships/slideLayout" Target="../slideLayouts/slideLayout114.xml"/><Relationship Id="rId63" Type="http://schemas.openxmlformats.org/officeDocument/2006/relationships/slideLayout" Target="../slideLayouts/slideLayout130.xml"/><Relationship Id="rId68" Type="http://schemas.openxmlformats.org/officeDocument/2006/relationships/slideLayout" Target="../slideLayouts/slideLayout135.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9" Type="http://schemas.openxmlformats.org/officeDocument/2006/relationships/slideLayout" Target="../slideLayouts/slideLayout96.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40" Type="http://schemas.openxmlformats.org/officeDocument/2006/relationships/slideLayout" Target="../slideLayouts/slideLayout107.xml"/><Relationship Id="rId45" Type="http://schemas.openxmlformats.org/officeDocument/2006/relationships/slideLayout" Target="../slideLayouts/slideLayout112.xml"/><Relationship Id="rId53" Type="http://schemas.openxmlformats.org/officeDocument/2006/relationships/slideLayout" Target="../slideLayouts/slideLayout120.xml"/><Relationship Id="rId58" Type="http://schemas.openxmlformats.org/officeDocument/2006/relationships/slideLayout" Target="../slideLayouts/slideLayout125.xml"/><Relationship Id="rId66" Type="http://schemas.openxmlformats.org/officeDocument/2006/relationships/slideLayout" Target="../slideLayouts/slideLayout133.xml"/><Relationship Id="rId74" Type="http://schemas.openxmlformats.org/officeDocument/2006/relationships/slideLayout" Target="../slideLayouts/slideLayout141.xml"/><Relationship Id="rId5" Type="http://schemas.openxmlformats.org/officeDocument/2006/relationships/slideLayout" Target="../slideLayouts/slideLayout72.xml"/><Relationship Id="rId61" Type="http://schemas.openxmlformats.org/officeDocument/2006/relationships/slideLayout" Target="../slideLayouts/slideLayout128.xml"/><Relationship Id="rId19" Type="http://schemas.openxmlformats.org/officeDocument/2006/relationships/slideLayout" Target="../slideLayouts/slideLayout8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43" Type="http://schemas.openxmlformats.org/officeDocument/2006/relationships/slideLayout" Target="../slideLayouts/slideLayout110.xml"/><Relationship Id="rId48" Type="http://schemas.openxmlformats.org/officeDocument/2006/relationships/slideLayout" Target="../slideLayouts/slideLayout115.xml"/><Relationship Id="rId56" Type="http://schemas.openxmlformats.org/officeDocument/2006/relationships/slideLayout" Target="../slideLayouts/slideLayout123.xml"/><Relationship Id="rId64" Type="http://schemas.openxmlformats.org/officeDocument/2006/relationships/slideLayout" Target="../slideLayouts/slideLayout131.xml"/><Relationship Id="rId69" Type="http://schemas.openxmlformats.org/officeDocument/2006/relationships/slideLayout" Target="../slideLayouts/slideLayout136.xml"/><Relationship Id="rId8" Type="http://schemas.openxmlformats.org/officeDocument/2006/relationships/slideLayout" Target="../slideLayouts/slideLayout75.xml"/><Relationship Id="rId51" Type="http://schemas.openxmlformats.org/officeDocument/2006/relationships/slideLayout" Target="../slideLayouts/slideLayout118.xml"/><Relationship Id="rId72" Type="http://schemas.openxmlformats.org/officeDocument/2006/relationships/slideLayout" Target="../slideLayouts/slideLayout139.xml"/><Relationship Id="rId3" Type="http://schemas.openxmlformats.org/officeDocument/2006/relationships/slideLayout" Target="../slideLayouts/slideLayout70.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 Id="rId46" Type="http://schemas.openxmlformats.org/officeDocument/2006/relationships/slideLayout" Target="../slideLayouts/slideLayout113.xml"/><Relationship Id="rId59" Type="http://schemas.openxmlformats.org/officeDocument/2006/relationships/slideLayout" Target="../slideLayouts/slideLayout126.xml"/><Relationship Id="rId67" Type="http://schemas.openxmlformats.org/officeDocument/2006/relationships/slideLayout" Target="../slideLayouts/slideLayout134.xml"/><Relationship Id="rId20" Type="http://schemas.openxmlformats.org/officeDocument/2006/relationships/slideLayout" Target="../slideLayouts/slideLayout87.xml"/><Relationship Id="rId41" Type="http://schemas.openxmlformats.org/officeDocument/2006/relationships/slideLayout" Target="../slideLayouts/slideLayout108.xml"/><Relationship Id="rId54" Type="http://schemas.openxmlformats.org/officeDocument/2006/relationships/slideLayout" Target="../slideLayouts/slideLayout121.xml"/><Relationship Id="rId62" Type="http://schemas.openxmlformats.org/officeDocument/2006/relationships/slideLayout" Target="../slideLayouts/slideLayout129.xml"/><Relationship Id="rId70" Type="http://schemas.openxmlformats.org/officeDocument/2006/relationships/slideLayout" Target="../slideLayouts/slideLayout137.xml"/><Relationship Id="rId75" Type="http://schemas.openxmlformats.org/officeDocument/2006/relationships/theme" Target="../theme/theme5.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49" Type="http://schemas.openxmlformats.org/officeDocument/2006/relationships/slideLayout" Target="../slideLayouts/slideLayout116.xml"/><Relationship Id="rId57" Type="http://schemas.openxmlformats.org/officeDocument/2006/relationships/slideLayout" Target="../slideLayouts/slideLayout124.xml"/><Relationship Id="rId10" Type="http://schemas.openxmlformats.org/officeDocument/2006/relationships/slideLayout" Target="../slideLayouts/slideLayout77.xml"/><Relationship Id="rId31" Type="http://schemas.openxmlformats.org/officeDocument/2006/relationships/slideLayout" Target="../slideLayouts/slideLayout98.xml"/><Relationship Id="rId44" Type="http://schemas.openxmlformats.org/officeDocument/2006/relationships/slideLayout" Target="../slideLayouts/slideLayout111.xml"/><Relationship Id="rId52" Type="http://schemas.openxmlformats.org/officeDocument/2006/relationships/slideLayout" Target="../slideLayouts/slideLayout119.xml"/><Relationship Id="rId60" Type="http://schemas.openxmlformats.org/officeDocument/2006/relationships/slideLayout" Target="../slideLayouts/slideLayout127.xml"/><Relationship Id="rId65" Type="http://schemas.openxmlformats.org/officeDocument/2006/relationships/slideLayout" Target="../slideLayouts/slideLayout132.xml"/><Relationship Id="rId73" Type="http://schemas.openxmlformats.org/officeDocument/2006/relationships/slideLayout" Target="../slideLayouts/slideLayout14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9" Type="http://schemas.openxmlformats.org/officeDocument/2006/relationships/slideLayout" Target="../slideLayouts/slideLayout106.xml"/><Relationship Id="rId34" Type="http://schemas.openxmlformats.org/officeDocument/2006/relationships/slideLayout" Target="../slideLayouts/slideLayout101.xml"/><Relationship Id="rId50" Type="http://schemas.openxmlformats.org/officeDocument/2006/relationships/slideLayout" Target="../slideLayouts/slideLayout117.xml"/><Relationship Id="rId55" Type="http://schemas.openxmlformats.org/officeDocument/2006/relationships/slideLayout" Target="../slideLayouts/slideLayout122.xml"/><Relationship Id="rId76" Type="http://schemas.openxmlformats.org/officeDocument/2006/relationships/image" Target="../media/image14.emf"/><Relationship Id="rId7" Type="http://schemas.openxmlformats.org/officeDocument/2006/relationships/slideLayout" Target="../slideLayouts/slideLayout74.xml"/><Relationship Id="rId71"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592EE4-FF2B-4ABB-89EF-16E6C9E3F8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39522B-CF91-4509-926E-13FDC2EA37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98409B-30D2-4EF1-904E-06CC5E1F86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B86A87-B3EA-4835-B747-7412E3D111CC}" type="datetimeFigureOut">
              <a:rPr lang="en-US" smtClean="0"/>
              <a:t>3/31/2022</a:t>
            </a:fld>
            <a:endParaRPr lang="en-US"/>
          </a:p>
        </p:txBody>
      </p:sp>
      <p:sp>
        <p:nvSpPr>
          <p:cNvPr id="5" name="Footer Placeholder 4">
            <a:extLst>
              <a:ext uri="{FF2B5EF4-FFF2-40B4-BE49-F238E27FC236}">
                <a16:creationId xmlns:a16="http://schemas.microsoft.com/office/drawing/2014/main" id="{36ADBA81-7DBB-412C-AE7F-78F5384DA4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691066-24DF-4DEF-83F9-3C0FC625B3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449F49-9F09-4CFE-B1CD-B33FCE6A40C7}" type="slidenum">
              <a:rPr lang="en-US" smtClean="0"/>
              <a:t>‹#›</a:t>
            </a:fld>
            <a:endParaRPr lang="en-US"/>
          </a:p>
        </p:txBody>
      </p:sp>
    </p:spTree>
    <p:extLst>
      <p:ext uri="{BB962C8B-B14F-4D97-AF65-F5344CB8AC3E}">
        <p14:creationId xmlns:p14="http://schemas.microsoft.com/office/powerpoint/2010/main" val="1907251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97923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3E45C9-2669-40BF-8759-AE1B66C12D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BB7F08-03BF-4510-9EA9-85C3998DA0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8CA620-33A0-47FC-9B40-5967D8A46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2BAC53-F010-4E43-B90D-36B1A9738E70}" type="datetimeFigureOut">
              <a:rPr lang="en-US" smtClean="0"/>
              <a:t>3/31/2022</a:t>
            </a:fld>
            <a:endParaRPr lang="en-US"/>
          </a:p>
        </p:txBody>
      </p:sp>
      <p:sp>
        <p:nvSpPr>
          <p:cNvPr id="5" name="Footer Placeholder 4">
            <a:extLst>
              <a:ext uri="{FF2B5EF4-FFF2-40B4-BE49-F238E27FC236}">
                <a16:creationId xmlns:a16="http://schemas.microsoft.com/office/drawing/2014/main" id="{8524093D-9C8C-4BC1-8A7E-4049262663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FB3D5B-1026-4BAA-BC8F-1C72A20FD7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3ED5B0-ECF1-4679-8503-6715EEB37DDF}" type="slidenum">
              <a:rPr lang="en-US" smtClean="0"/>
              <a:t>‹#›</a:t>
            </a:fld>
            <a:endParaRPr lang="en-US"/>
          </a:p>
        </p:txBody>
      </p:sp>
    </p:spTree>
    <p:extLst>
      <p:ext uri="{BB962C8B-B14F-4D97-AF65-F5344CB8AC3E}">
        <p14:creationId xmlns:p14="http://schemas.microsoft.com/office/powerpoint/2010/main" val="427420281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94801998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369320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 id="2147483762" r:id="rId43"/>
    <p:sldLayoutId id="2147483763" r:id="rId44"/>
    <p:sldLayoutId id="2147483764" r:id="rId45"/>
    <p:sldLayoutId id="2147483765" r:id="rId46"/>
    <p:sldLayoutId id="2147483766" r:id="rId47"/>
    <p:sldLayoutId id="2147483767" r:id="rId48"/>
    <p:sldLayoutId id="2147483768" r:id="rId49"/>
    <p:sldLayoutId id="2147483769" r:id="rId50"/>
    <p:sldLayoutId id="2147483770" r:id="rId51"/>
    <p:sldLayoutId id="2147483771" r:id="rId52"/>
    <p:sldLayoutId id="2147483772" r:id="rId53"/>
    <p:sldLayoutId id="2147483773" r:id="rId54"/>
    <p:sldLayoutId id="2147483774" r:id="rId55"/>
    <p:sldLayoutId id="2147483775" r:id="rId56"/>
    <p:sldLayoutId id="2147483776" r:id="rId57"/>
    <p:sldLayoutId id="2147483777" r:id="rId58"/>
    <p:sldLayoutId id="2147483778" r:id="rId59"/>
    <p:sldLayoutId id="2147483779" r:id="rId60"/>
    <p:sldLayoutId id="2147483780" r:id="rId61"/>
    <p:sldLayoutId id="2147483781" r:id="rId62"/>
    <p:sldLayoutId id="2147483782" r:id="rId63"/>
    <p:sldLayoutId id="2147483783" r:id="rId64"/>
    <p:sldLayoutId id="2147483784" r:id="rId65"/>
    <p:sldLayoutId id="2147483785" r:id="rId66"/>
    <p:sldLayoutId id="2147483786" r:id="rId67"/>
    <p:sldLayoutId id="2147483787" r:id="rId68"/>
    <p:sldLayoutId id="2147483788" r:id="rId69"/>
    <p:sldLayoutId id="2147483789" r:id="rId70"/>
    <p:sldLayoutId id="2147483790" r:id="rId71"/>
    <p:sldLayoutId id="2147483791" r:id="rId72"/>
    <p:sldLayoutId id="2147483792" r:id="rId73"/>
    <p:sldLayoutId id="2147483793"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55.png"/><Relationship Id="rId5" Type="http://schemas.openxmlformats.org/officeDocument/2006/relationships/hyperlink" Target="https://www.linkedin.com/in/shannonkuehn/"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emf"/><Relationship Id="rId1" Type="http://schemas.openxmlformats.org/officeDocument/2006/relationships/slideLayout" Target="../slideLayouts/slideLayout137.xml"/><Relationship Id="rId5" Type="http://schemas.openxmlformats.org/officeDocument/2006/relationships/image" Target="../media/image73.svg"/><Relationship Id="rId4" Type="http://schemas.openxmlformats.org/officeDocument/2006/relationships/image" Target="../media/image7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75.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developer/github/connect-from-azure?tabs=azure-portal%2Cwindows"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hyperlink" Target="https://github.com/jongio/github-azure-oidc" TargetMode="External"/><Relationship Id="rId4" Type="http://schemas.openxmlformats.org/officeDocument/2006/relationships/hyperlink" Target="https://docs.github.com/en/actions/deployment/security-hardening-your-deployments/configuring-openid-connect-in-azur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active-directory/develop/workload-identity-federation" TargetMode="External"/><Relationship Id="rId7" Type="http://schemas.openxmlformats.org/officeDocument/2006/relationships/hyperlink" Target="https://go.microsoft.com/fwlink/?linkid=2185112" TargetMode="External"/><Relationship Id="rId2" Type="http://schemas.openxmlformats.org/officeDocument/2006/relationships/hyperlink" Target="https://docs.microsoft.com/en-us/azure/active-directory/develop/workload-identities-overview" TargetMode="External"/><Relationship Id="rId1" Type="http://schemas.openxmlformats.org/officeDocument/2006/relationships/slideLayout" Target="../slideLayouts/slideLayout88.xml"/><Relationship Id="rId6" Type="http://schemas.openxmlformats.org/officeDocument/2006/relationships/hyperlink" Target="https://docs.microsoft.com/en-us/azure/active-directory/identity-protection/concept-workload-identity-risk" TargetMode="External"/><Relationship Id="rId5" Type="http://schemas.openxmlformats.org/officeDocument/2006/relationships/hyperlink" Target="https://docs.microsoft.com/en-us/azure/active-directory/privileged-identity-management/pim-create-azure-ad-roles-and-resource-roles-review?toc=/azure/active-directory/governance/toc.json" TargetMode="External"/><Relationship Id="rId4" Type="http://schemas.openxmlformats.org/officeDocument/2006/relationships/hyperlink" Target="https://docs.microsoft.com/en-us/azure/active-directory/conditional-access/workload-identity"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425show.com.show/swarm-vid" TargetMode="External"/><Relationship Id="rId7"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hyperlink" Target="mailto:425show@microsoft.com" TargetMode="External"/><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azure/active-directory/develop/app-objects-and-service-principals#application-object"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63.png"/><Relationship Id="rId5" Type="http://schemas.openxmlformats.org/officeDocument/2006/relationships/hyperlink" Target="https://docs.microsoft.com/en-us/azure/active-directory/managed-identities-azure-resources/overview" TargetMode="External"/><Relationship Id="rId4" Type="http://schemas.openxmlformats.org/officeDocument/2006/relationships/hyperlink" Target="https://docs.microsoft.com/en-us/azure/active-directory/develop/app-objects-and-service-principals#service-principal-objec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Layout" Target="../slideLayouts/slideLayout137.xml"/></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emf"/><Relationship Id="rId1" Type="http://schemas.openxmlformats.org/officeDocument/2006/relationships/slideLayout" Target="../slideLayouts/slideLayout13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 close up of a black background">
            <a:extLst>
              <a:ext uri="{FF2B5EF4-FFF2-40B4-BE49-F238E27FC236}">
                <a16:creationId xmlns:a16="http://schemas.microsoft.com/office/drawing/2014/main" id="{49131F2D-B303-4424-85A6-2D425389E087}"/>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rightnessContrast bright="20000" contrast="20000"/>
                    </a14:imgEffect>
                  </a14:imgLayer>
                </a14:imgProps>
              </a:ext>
            </a:extLst>
          </a:blip>
          <a:srcRect t="6174" b="18576"/>
          <a:stretch/>
        </p:blipFill>
        <p:spPr>
          <a:xfrm>
            <a:off x="20" y="1"/>
            <a:ext cx="12191980" cy="6857999"/>
          </a:xfrm>
          <a:prstGeom prst="rect">
            <a:avLst/>
          </a:prstGeom>
        </p:spPr>
      </p:pic>
      <p:sp>
        <p:nvSpPr>
          <p:cNvPr id="2" name="Title 1">
            <a:extLst>
              <a:ext uri="{FF2B5EF4-FFF2-40B4-BE49-F238E27FC236}">
                <a16:creationId xmlns:a16="http://schemas.microsoft.com/office/drawing/2014/main" id="{3FB7D4C5-DF0A-4369-8352-37AFE35B1A82}"/>
              </a:ext>
            </a:extLst>
          </p:cNvPr>
          <p:cNvSpPr>
            <a:spLocks noGrp="1"/>
          </p:cNvSpPr>
          <p:nvPr>
            <p:ph type="ctrTitle"/>
          </p:nvPr>
        </p:nvSpPr>
        <p:spPr>
          <a:xfrm>
            <a:off x="365960" y="1011016"/>
            <a:ext cx="11460079" cy="2900518"/>
          </a:xfrm>
        </p:spPr>
        <p:txBody>
          <a:bodyPr>
            <a:normAutofit/>
          </a:bodyPr>
          <a:lstStyle/>
          <a:p>
            <a:pPr algn="l"/>
            <a:r>
              <a:rPr lang="en-US" b="1" dirty="0"/>
              <a:t>All About Workload Identities</a:t>
            </a:r>
            <a:br>
              <a:rPr lang="en-US" b="1" dirty="0">
                <a:solidFill>
                  <a:srgbClr val="FFFFFF"/>
                </a:solidFill>
              </a:rPr>
            </a:br>
            <a:endParaRPr lang="en-US" b="1" dirty="0">
              <a:solidFill>
                <a:srgbClr val="FFFFFF"/>
              </a:solidFill>
            </a:endParaRPr>
          </a:p>
        </p:txBody>
      </p:sp>
      <p:sp>
        <p:nvSpPr>
          <p:cNvPr id="3" name="TextBox 2">
            <a:extLst>
              <a:ext uri="{FF2B5EF4-FFF2-40B4-BE49-F238E27FC236}">
                <a16:creationId xmlns:a16="http://schemas.microsoft.com/office/drawing/2014/main" id="{00805948-9723-47BD-8EE0-EFDB5984CEE6}"/>
              </a:ext>
            </a:extLst>
          </p:cNvPr>
          <p:cNvSpPr txBox="1"/>
          <p:nvPr/>
        </p:nvSpPr>
        <p:spPr>
          <a:xfrm>
            <a:off x="913604" y="4640739"/>
            <a:ext cx="11037123" cy="1938992"/>
          </a:xfrm>
          <a:prstGeom prst="rect">
            <a:avLst/>
          </a:prstGeom>
          <a:noFill/>
        </p:spPr>
        <p:txBody>
          <a:bodyPr wrap="square" lIns="91440" tIns="45720" rIns="91440" bIns="4572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Bradford Cloud User Group</a:t>
            </a:r>
            <a:r>
              <a:rPr kumimoji="0" lang="en-US" sz="2400" b="0" i="0" u="none" strike="noStrike" kern="1200" cap="none" spc="0" normalizeH="0" noProof="0" dirty="0">
                <a:ln>
                  <a:noFill/>
                </a:ln>
                <a:solidFill>
                  <a:prstClr val="white"/>
                </a:solidFill>
                <a:effectLst/>
                <a:uLnTx/>
                <a:uFillTx/>
                <a:latin typeface="Calibri" panose="020F0502020204030204"/>
                <a:ea typeface="+mn-ea"/>
                <a:cs typeface="+mn-cs"/>
              </a:rPr>
              <a:t> | </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March 2022</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Calibri"/>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Shannon Kuehn</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prstClr val="white"/>
                </a:solidFill>
                <a:latin typeface="Calibri" panose="020F0502020204030204"/>
              </a:rPr>
              <a:t>Senior Program Manager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Calibri"/>
              </a:rPr>
              <a:t>Identity and Network Access Advocacy</a:t>
            </a:r>
          </a:p>
          <a:p>
            <a:pPr algn="r"/>
            <a:r>
              <a:rPr lang="en-US" sz="1600" dirty="0">
                <a:solidFill>
                  <a:prstClr val="white"/>
                </a:solidFill>
                <a:latin typeface="Calibri" panose="020F0502020204030204"/>
              </a:rPr>
              <a:t>Twitter: </a:t>
            </a:r>
            <a:r>
              <a:rPr lang="en-US" sz="1600" dirty="0">
                <a:solidFill>
                  <a:srgbClr val="03E3E9"/>
                </a:solidFill>
                <a:latin typeface="Calibri" panose="020F0502020204030204"/>
              </a:rPr>
              <a:t>@shankuehn</a:t>
            </a:r>
          </a:p>
          <a:p>
            <a:pPr algn="r"/>
            <a:r>
              <a:rPr lang="en-US" sz="1600" dirty="0">
                <a:solidFill>
                  <a:prstClr val="white"/>
                </a:solidFill>
                <a:latin typeface="Calibri" panose="020F0502020204030204"/>
              </a:rPr>
              <a:t>LinkedIn: </a:t>
            </a:r>
            <a:r>
              <a:rPr lang="en-US" sz="1600" dirty="0">
                <a:solidFill>
                  <a:srgbClr val="03E3E9"/>
                </a:solidFill>
                <a:latin typeface="Calibri" panose="020F0502020204030204"/>
                <a:hlinkClick r:id="rId5">
                  <a:extLst>
                    <a:ext uri="{A12FA001-AC4F-418D-AE19-62706E023703}">
                      <ahyp:hlinkClr xmlns:ahyp="http://schemas.microsoft.com/office/drawing/2018/hyperlinkcolor" val="tx"/>
                    </a:ext>
                  </a:extLst>
                </a:hlinkClick>
              </a:rPr>
              <a:t>https://www.linkedin.com/in/shannonkuehn</a:t>
            </a:r>
            <a:r>
              <a:rPr lang="en-US" sz="1600" dirty="0">
                <a:solidFill>
                  <a:schemeClr val="accent5">
                    <a:lumMod val="60000"/>
                    <a:lumOff val="40000"/>
                  </a:schemeClr>
                </a:solidFill>
                <a:latin typeface="Calibri" panose="020F0502020204030204"/>
                <a:hlinkClick r:id="rId5">
                  <a:extLst>
                    <a:ext uri="{A12FA001-AC4F-418D-AE19-62706E023703}">
                      <ahyp:hlinkClr xmlns:ahyp="http://schemas.microsoft.com/office/drawing/2018/hyperlinkcolor" val="tx"/>
                    </a:ext>
                  </a:extLst>
                </a:hlinkClick>
              </a:rPr>
              <a:t>/</a:t>
            </a:r>
            <a:endParaRPr lang="en-US" sz="1600" dirty="0">
              <a:solidFill>
                <a:schemeClr val="accent5">
                  <a:lumMod val="60000"/>
                  <a:lumOff val="40000"/>
                </a:schemeClr>
              </a:solidFill>
              <a:latin typeface="Calibri" panose="020F0502020204030204"/>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Calibri"/>
            </a:endParaRPr>
          </a:p>
        </p:txBody>
      </p:sp>
      <p:pic>
        <p:nvPicPr>
          <p:cNvPr id="5" name="Picture 4" descr="A picture containing clothing&#10;&#10;Description automatically generated">
            <a:extLst>
              <a:ext uri="{FF2B5EF4-FFF2-40B4-BE49-F238E27FC236}">
                <a16:creationId xmlns:a16="http://schemas.microsoft.com/office/drawing/2014/main" id="{B84B080B-873E-4977-BD55-FD4E54C2E6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604" y="4353024"/>
            <a:ext cx="1876425" cy="1857375"/>
          </a:xfrm>
          <a:prstGeom prst="rect">
            <a:avLst/>
          </a:prstGeom>
        </p:spPr>
      </p:pic>
    </p:spTree>
    <p:extLst>
      <p:ext uri="{BB962C8B-B14F-4D97-AF65-F5344CB8AC3E}">
        <p14:creationId xmlns:p14="http://schemas.microsoft.com/office/powerpoint/2010/main" val="819295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AE135-93FA-4598-87DA-3C41303DCF83}"/>
              </a:ext>
            </a:extLst>
          </p:cNvPr>
          <p:cNvSpPr>
            <a:spLocks noGrp="1"/>
          </p:cNvSpPr>
          <p:nvPr>
            <p:ph type="title"/>
          </p:nvPr>
        </p:nvSpPr>
        <p:spPr/>
        <p:txBody>
          <a:bodyPr>
            <a:normAutofit fontScale="90000"/>
          </a:bodyPr>
          <a:lstStyle/>
          <a:p>
            <a:r>
              <a:rPr lang="en-US" sz="4000">
                <a:cs typeface="Segoe UI"/>
              </a:rPr>
              <a:t>Access reviews for workload identities</a:t>
            </a:r>
          </a:p>
        </p:txBody>
      </p:sp>
      <p:sp>
        <p:nvSpPr>
          <p:cNvPr id="7" name="TextBox 6">
            <a:extLst>
              <a:ext uri="{FF2B5EF4-FFF2-40B4-BE49-F238E27FC236}">
                <a16:creationId xmlns:a16="http://schemas.microsoft.com/office/drawing/2014/main" id="{E28DCAD2-E967-4F71-9D02-CE59EF8385B9}"/>
              </a:ext>
            </a:extLst>
          </p:cNvPr>
          <p:cNvSpPr txBox="1"/>
          <p:nvPr/>
        </p:nvSpPr>
        <p:spPr>
          <a:xfrm>
            <a:off x="1337428" y="2180127"/>
            <a:ext cx="4758571" cy="3046988"/>
          </a:xfrm>
          <a:prstGeom prst="rect">
            <a:avLst/>
          </a:prstGeom>
          <a:noFill/>
        </p:spPr>
        <p:txBody>
          <a:bodyPr wrap="square" lIns="0" tIns="0" rIns="0" bIns="0" rtlCol="0" anchor="t">
            <a:spAutoFit/>
          </a:bodyPr>
          <a:lstStyle/>
          <a:p>
            <a:pPr marL="0" marR="0" lvl="0" indent="0" algn="l" defTabSz="93227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a:rPr>
              <a:t>​Schedule reviews of </a:t>
            </a:r>
            <a:r>
              <a:rPr kumimoji="0" lang="en-US" sz="20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a:rPr>
              <a:t>service principal </a:t>
            </a: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a:rPr>
              <a:t>assignment to </a:t>
            </a:r>
            <a:r>
              <a:rPr kumimoji="0" lang="en-US" sz="20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a:rPr>
              <a:t>Azure AD roles </a:t>
            </a: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a:rPr>
              <a:t>and </a:t>
            </a:r>
            <a:r>
              <a:rPr kumimoji="0" lang="en-US" sz="20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a:rPr>
              <a:t>Azure subscription roles</a:t>
            </a:r>
            <a:endParaRPr kumimoji="0" lang="en-US" sz="2000" b="1"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a:endParaRPr>
          </a:p>
          <a:p>
            <a:pPr marL="0" marR="0" lvl="0" indent="0" algn="l" defTabSz="93227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a:rPr>
              <a:t>Delegate the reviews to the right people, then automatically revoke access of service principals denied by reviewers</a:t>
            </a: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9" name="Picture 8">
            <a:extLst>
              <a:ext uri="{FF2B5EF4-FFF2-40B4-BE49-F238E27FC236}">
                <a16:creationId xmlns:a16="http://schemas.microsoft.com/office/drawing/2014/main" id="{787E0257-D709-47BE-B0B0-0D5C4D46C34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38200" y="2127808"/>
            <a:ext cx="398411" cy="398411"/>
          </a:xfrm>
          <a:prstGeom prst="rect">
            <a:avLst/>
          </a:prstGeom>
        </p:spPr>
      </p:pic>
      <p:pic>
        <p:nvPicPr>
          <p:cNvPr id="13" name="Picture 12">
            <a:extLst>
              <a:ext uri="{FF2B5EF4-FFF2-40B4-BE49-F238E27FC236}">
                <a16:creationId xmlns:a16="http://schemas.microsoft.com/office/drawing/2014/main" id="{54986D47-709B-4AB4-AA65-1DAB01E6EA3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38200" y="3461821"/>
            <a:ext cx="398411" cy="398411"/>
          </a:xfrm>
          <a:prstGeom prst="rect">
            <a:avLst/>
          </a:prstGeom>
        </p:spPr>
      </p:pic>
      <p:sp>
        <p:nvSpPr>
          <p:cNvPr id="15" name="Rectangle: Rounded Corners 14">
            <a:extLst>
              <a:ext uri="{FF2B5EF4-FFF2-40B4-BE49-F238E27FC236}">
                <a16:creationId xmlns:a16="http://schemas.microsoft.com/office/drawing/2014/main" id="{C77C3883-1813-4AC9-A087-9F40741C97C1}"/>
              </a:ext>
            </a:extLst>
          </p:cNvPr>
          <p:cNvSpPr/>
          <p:nvPr/>
        </p:nvSpPr>
        <p:spPr bwMode="auto">
          <a:xfrm>
            <a:off x="588264" y="5669280"/>
            <a:ext cx="2459737" cy="731520"/>
          </a:xfrm>
          <a:prstGeom prst="roundRect">
            <a:avLst>
              <a:gd name="adj" fmla="val 50000"/>
            </a:avLst>
          </a:prstGeom>
          <a:solidFill>
            <a:schemeClr val="bg1"/>
          </a:solid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31" normalizeH="0" baseline="0" noProof="0">
                <a:ln>
                  <a:noFill/>
                </a:ln>
                <a:solidFill>
                  <a:srgbClr val="0070C0"/>
                </a:solidFill>
                <a:effectLst/>
                <a:uLnTx/>
                <a:uFillTx/>
                <a:latin typeface="Segoe UI"/>
                <a:ea typeface="Segoe UI" pitchFamily="34" charset="0"/>
                <a:cs typeface="Segoe UI" pitchFamily="34" charset="0"/>
              </a:rPr>
              <a:t>Public Preview</a:t>
            </a:r>
          </a:p>
        </p:txBody>
      </p:sp>
      <p:pic>
        <p:nvPicPr>
          <p:cNvPr id="3" name="Picture 3" descr="Graphical user interface, text, application, email&#10;&#10;Description automatically generated">
            <a:extLst>
              <a:ext uri="{FF2B5EF4-FFF2-40B4-BE49-F238E27FC236}">
                <a16:creationId xmlns:a16="http://schemas.microsoft.com/office/drawing/2014/main" id="{B232E0DD-0CD5-4317-83E5-F94F0A2B5A9F}"/>
              </a:ext>
            </a:extLst>
          </p:cNvPr>
          <p:cNvPicPr>
            <a:picLocks noChangeAspect="1"/>
          </p:cNvPicPr>
          <p:nvPr/>
        </p:nvPicPr>
        <p:blipFill>
          <a:blip r:embed="rId3"/>
          <a:stretch>
            <a:fillRect/>
          </a:stretch>
        </p:blipFill>
        <p:spPr>
          <a:xfrm>
            <a:off x="6193536" y="1926714"/>
            <a:ext cx="5894832" cy="3864108"/>
          </a:xfrm>
          <a:prstGeom prst="rect">
            <a:avLst/>
          </a:prstGeom>
          <a:ln>
            <a:noFill/>
          </a:ln>
          <a:effectLst>
            <a:outerShdw blurRad="292100" dist="139700" dir="2700000" algn="tl" rotWithShape="0">
              <a:srgbClr val="333333">
                <a:alpha val="65000"/>
              </a:srgbClr>
            </a:outerShdw>
          </a:effectLst>
        </p:spPr>
      </p:pic>
      <p:pic>
        <p:nvPicPr>
          <p:cNvPr id="4" name="Graphic 5" descr="Cursor outline">
            <a:extLst>
              <a:ext uri="{FF2B5EF4-FFF2-40B4-BE49-F238E27FC236}">
                <a16:creationId xmlns:a16="http://schemas.microsoft.com/office/drawing/2014/main" id="{F69D8F03-5E72-487D-A7A3-DE1E844A9A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39328" y="4355592"/>
            <a:ext cx="347472" cy="347472"/>
          </a:xfrm>
          <a:prstGeom prst="rect">
            <a:avLst/>
          </a:prstGeom>
        </p:spPr>
      </p:pic>
    </p:spTree>
    <p:extLst>
      <p:ext uri="{BB962C8B-B14F-4D97-AF65-F5344CB8AC3E}">
        <p14:creationId xmlns:p14="http://schemas.microsoft.com/office/powerpoint/2010/main" val="1471384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75CA9E-11CD-42C6-AC02-39A749AB0D6D}"/>
              </a:ext>
            </a:extLst>
          </p:cNvPr>
          <p:cNvSpPr>
            <a:spLocks noGrp="1"/>
          </p:cNvSpPr>
          <p:nvPr>
            <p:ph type="title"/>
          </p:nvPr>
        </p:nvSpPr>
        <p:spPr/>
        <p:txBody>
          <a:bodyPr/>
          <a:lstStyle/>
          <a:p>
            <a:r>
              <a:rPr lang="en-US" dirty="0"/>
              <a:t>Workload Identity Federation</a:t>
            </a:r>
          </a:p>
        </p:txBody>
      </p:sp>
    </p:spTree>
    <p:extLst>
      <p:ext uri="{BB962C8B-B14F-4D97-AF65-F5344CB8AC3E}">
        <p14:creationId xmlns:p14="http://schemas.microsoft.com/office/powerpoint/2010/main" val="23098714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D55E-9EDE-45C6-9C39-7F3A74F05EBF}"/>
              </a:ext>
            </a:extLst>
          </p:cNvPr>
          <p:cNvSpPr>
            <a:spLocks noGrp="1"/>
          </p:cNvSpPr>
          <p:nvPr>
            <p:ph type="title"/>
          </p:nvPr>
        </p:nvSpPr>
        <p:spPr/>
        <p:txBody>
          <a:bodyPr/>
          <a:lstStyle/>
          <a:p>
            <a:r>
              <a:rPr lang="en-US" dirty="0"/>
              <a:t>Workload Identity Federation</a:t>
            </a:r>
          </a:p>
        </p:txBody>
      </p:sp>
      <p:sp>
        <p:nvSpPr>
          <p:cNvPr id="3" name="Text Placeholder 2">
            <a:extLst>
              <a:ext uri="{FF2B5EF4-FFF2-40B4-BE49-F238E27FC236}">
                <a16:creationId xmlns:a16="http://schemas.microsoft.com/office/drawing/2014/main" id="{19E7DD27-0F04-4372-8653-11AD815D7011}"/>
              </a:ext>
            </a:extLst>
          </p:cNvPr>
          <p:cNvSpPr>
            <a:spLocks noGrp="1"/>
          </p:cNvSpPr>
          <p:nvPr>
            <p:ph type="body" sz="quarter" idx="10"/>
          </p:nvPr>
        </p:nvSpPr>
        <p:spPr>
          <a:xfrm>
            <a:off x="586390" y="1434653"/>
            <a:ext cx="11018520" cy="861681"/>
          </a:xfrm>
        </p:spPr>
        <p:txBody>
          <a:bodyPr/>
          <a:lstStyle/>
          <a:p>
            <a:r>
              <a:rPr lang="en-US" i="1" dirty="0"/>
              <a:t>Allows you to access Azure Active Directory (Azure AD) protected resources without needing to manage secrets</a:t>
            </a:r>
          </a:p>
        </p:txBody>
      </p:sp>
      <p:pic>
        <p:nvPicPr>
          <p:cNvPr id="5" name="Graphic 4">
            <a:extLst>
              <a:ext uri="{FF2B5EF4-FFF2-40B4-BE49-F238E27FC236}">
                <a16:creationId xmlns:a16="http://schemas.microsoft.com/office/drawing/2014/main" id="{4EB645DA-1F1D-4649-808C-9C433E110D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390" y="2759368"/>
            <a:ext cx="10358051" cy="3641012"/>
          </a:xfrm>
          <a:prstGeom prst="rect">
            <a:avLst/>
          </a:prstGeom>
        </p:spPr>
      </p:pic>
    </p:spTree>
    <p:extLst>
      <p:ext uri="{BB962C8B-B14F-4D97-AF65-F5344CB8AC3E}">
        <p14:creationId xmlns:p14="http://schemas.microsoft.com/office/powerpoint/2010/main" val="6886422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D55E-9EDE-45C6-9C39-7F3A74F05EBF}"/>
              </a:ext>
            </a:extLst>
          </p:cNvPr>
          <p:cNvSpPr>
            <a:spLocks noGrp="1"/>
          </p:cNvSpPr>
          <p:nvPr>
            <p:ph type="title"/>
          </p:nvPr>
        </p:nvSpPr>
        <p:spPr/>
        <p:txBody>
          <a:bodyPr/>
          <a:lstStyle/>
          <a:p>
            <a:r>
              <a:rPr lang="en-US" dirty="0"/>
              <a:t>Workload Identity Federation – Supported Scenarios</a:t>
            </a:r>
          </a:p>
        </p:txBody>
      </p:sp>
      <p:sp>
        <p:nvSpPr>
          <p:cNvPr id="6" name="Text Placeholder 5">
            <a:extLst>
              <a:ext uri="{FF2B5EF4-FFF2-40B4-BE49-F238E27FC236}">
                <a16:creationId xmlns:a16="http://schemas.microsoft.com/office/drawing/2014/main" id="{C71FCF0B-6F5B-4AB4-87B9-358ED04B0CAB}"/>
              </a:ext>
            </a:extLst>
          </p:cNvPr>
          <p:cNvSpPr>
            <a:spLocks noGrp="1"/>
          </p:cNvSpPr>
          <p:nvPr>
            <p:ph type="body" sz="quarter" idx="10"/>
          </p:nvPr>
        </p:nvSpPr>
        <p:spPr>
          <a:xfrm>
            <a:off x="586390" y="1434653"/>
            <a:ext cx="11018520" cy="3102388"/>
          </a:xfrm>
        </p:spPr>
        <p:txBody>
          <a:bodyPr/>
          <a:lstStyle/>
          <a:p>
            <a:pPr marL="448193" indent="-448193">
              <a:buFont typeface="Arial" panose="020B0604020202020204" pitchFamily="34" charset="0"/>
              <a:buChar char="•"/>
            </a:pPr>
            <a:r>
              <a:rPr lang="en-US" sz="3600" dirty="0"/>
              <a:t>GitHub Actions</a:t>
            </a:r>
          </a:p>
          <a:p>
            <a:pPr marL="448193" indent="-448193">
              <a:buFont typeface="Arial" panose="020B0604020202020204" pitchFamily="34" charset="0"/>
              <a:buChar char="•"/>
            </a:pPr>
            <a:r>
              <a:rPr lang="en-US" sz="3600" dirty="0"/>
              <a:t>Google Cloud</a:t>
            </a:r>
          </a:p>
          <a:p>
            <a:pPr marL="448193" indent="-448193">
              <a:buFont typeface="Arial" panose="020B0604020202020204" pitchFamily="34" charset="0"/>
              <a:buChar char="•"/>
            </a:pPr>
            <a:r>
              <a:rPr lang="en-US" sz="3600" dirty="0"/>
              <a:t>Workloads running on Kubernetes</a:t>
            </a:r>
          </a:p>
          <a:p>
            <a:pPr marL="448193" indent="-448193">
              <a:buFont typeface="Arial" panose="020B0604020202020204" pitchFamily="34" charset="0"/>
              <a:buChar char="•"/>
            </a:pPr>
            <a:r>
              <a:rPr lang="en-US" sz="3600" dirty="0"/>
              <a:t>Workloads running in compute platforms outside of Azure </a:t>
            </a:r>
          </a:p>
        </p:txBody>
      </p:sp>
    </p:spTree>
    <p:extLst>
      <p:ext uri="{BB962C8B-B14F-4D97-AF65-F5344CB8AC3E}">
        <p14:creationId xmlns:p14="http://schemas.microsoft.com/office/powerpoint/2010/main" val="21268172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75CA9E-11CD-42C6-AC02-39A749AB0D6D}"/>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53657861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D55E-9EDE-45C6-9C39-7F3A74F05EBF}"/>
              </a:ext>
            </a:extLst>
          </p:cNvPr>
          <p:cNvSpPr>
            <a:spLocks noGrp="1"/>
          </p:cNvSpPr>
          <p:nvPr>
            <p:ph type="title"/>
          </p:nvPr>
        </p:nvSpPr>
        <p:spPr/>
        <p:txBody>
          <a:bodyPr/>
          <a:lstStyle/>
          <a:p>
            <a:r>
              <a:rPr lang="en-US" dirty="0"/>
              <a:t>Workload Identity Federation – Supported Scenarios</a:t>
            </a:r>
          </a:p>
        </p:txBody>
      </p:sp>
      <p:sp>
        <p:nvSpPr>
          <p:cNvPr id="6" name="Text Placeholder 5">
            <a:extLst>
              <a:ext uri="{FF2B5EF4-FFF2-40B4-BE49-F238E27FC236}">
                <a16:creationId xmlns:a16="http://schemas.microsoft.com/office/drawing/2014/main" id="{C71FCF0B-6F5B-4AB4-87B9-358ED04B0CAB}"/>
              </a:ext>
            </a:extLst>
          </p:cNvPr>
          <p:cNvSpPr>
            <a:spLocks noGrp="1"/>
          </p:cNvSpPr>
          <p:nvPr>
            <p:ph type="body" sz="quarter" idx="10"/>
          </p:nvPr>
        </p:nvSpPr>
        <p:spPr>
          <a:xfrm>
            <a:off x="586390" y="1434653"/>
            <a:ext cx="11018520" cy="1883593"/>
          </a:xfrm>
        </p:spPr>
        <p:txBody>
          <a:bodyPr/>
          <a:lstStyle/>
          <a:p>
            <a:pPr marL="448193" indent="-448193">
              <a:buFont typeface="Arial" panose="020B0604020202020204" pitchFamily="34" charset="0"/>
              <a:buChar char="•"/>
            </a:pPr>
            <a:r>
              <a:rPr lang="en-US" sz="3600" dirty="0">
                <a:hlinkClick r:id="rId3"/>
              </a:rPr>
              <a:t>Microsoft Documentation</a:t>
            </a:r>
            <a:endParaRPr lang="en-US" sz="3600" dirty="0"/>
          </a:p>
          <a:p>
            <a:pPr marL="448193" indent="-448193">
              <a:buFont typeface="Arial" panose="020B0604020202020204" pitchFamily="34" charset="0"/>
              <a:buChar char="•"/>
            </a:pPr>
            <a:r>
              <a:rPr lang="en-US" sz="3600" dirty="0">
                <a:hlinkClick r:id="rId4"/>
              </a:rPr>
              <a:t>GitHub Documentation</a:t>
            </a:r>
            <a:endParaRPr lang="en-US" sz="3600" dirty="0"/>
          </a:p>
          <a:p>
            <a:pPr marL="448193" indent="-448193">
              <a:buFont typeface="Arial" panose="020B0604020202020204" pitchFamily="34" charset="0"/>
              <a:buChar char="•"/>
            </a:pPr>
            <a:r>
              <a:rPr lang="en-US" sz="3600" dirty="0">
                <a:hlinkClick r:id="rId5"/>
              </a:rPr>
              <a:t>Jon Gallant GitHub Code</a:t>
            </a:r>
            <a:endParaRPr lang="en-US" sz="3600" dirty="0"/>
          </a:p>
        </p:txBody>
      </p:sp>
    </p:spTree>
    <p:extLst>
      <p:ext uri="{BB962C8B-B14F-4D97-AF65-F5344CB8AC3E}">
        <p14:creationId xmlns:p14="http://schemas.microsoft.com/office/powerpoint/2010/main" val="32525511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75CA9E-11CD-42C6-AC02-39A749AB0D6D}"/>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8757882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5F0E8-7E71-433F-A723-DE9BCB886710}"/>
              </a:ext>
            </a:extLst>
          </p:cNvPr>
          <p:cNvSpPr>
            <a:spLocks noGrp="1"/>
          </p:cNvSpPr>
          <p:nvPr>
            <p:ph type="title"/>
          </p:nvPr>
        </p:nvSpPr>
        <p:spPr>
          <a:xfrm>
            <a:off x="584200" y="457200"/>
            <a:ext cx="5508419" cy="618631"/>
          </a:xfrm>
        </p:spPr>
        <p:txBody>
          <a:bodyPr/>
          <a:lstStyle/>
          <a:p>
            <a:r>
              <a:rPr lang="en-US" sz="3600"/>
              <a:t>Resources</a:t>
            </a:r>
          </a:p>
        </p:txBody>
      </p:sp>
      <p:sp>
        <p:nvSpPr>
          <p:cNvPr id="3" name="TextBox 2">
            <a:extLst>
              <a:ext uri="{FF2B5EF4-FFF2-40B4-BE49-F238E27FC236}">
                <a16:creationId xmlns:a16="http://schemas.microsoft.com/office/drawing/2014/main" id="{3C3E5D2D-6197-48E3-B22D-71A9A1D2F6A4}"/>
              </a:ext>
            </a:extLst>
          </p:cNvPr>
          <p:cNvSpPr txBox="1"/>
          <p:nvPr/>
        </p:nvSpPr>
        <p:spPr>
          <a:xfrm>
            <a:off x="584200" y="1974595"/>
            <a:ext cx="9927327" cy="29088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Microsoft docs pages:</a:t>
            </a:r>
            <a:r>
              <a:rPr kumimoji="0" lang="en-US" sz="1600" b="0" i="0" u="none" strike="noStrike" kern="1200" cap="none" spc="0" normalizeH="0" baseline="0" noProof="0" dirty="0">
                <a:ln>
                  <a:noFill/>
                </a:ln>
                <a:solidFill>
                  <a:srgbClr val="000000"/>
                </a:solidFill>
                <a:effectLst/>
                <a:uLnTx/>
                <a:uFillTx/>
                <a:latin typeface="Segoe UI"/>
                <a:ea typeface="+mn-ea"/>
                <a:cs typeface="+mn-cs"/>
              </a:rPr>
              <a:t> </a:t>
            </a: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hlinkClick r:id="rId2"/>
              </a:rPr>
              <a:t>Workload identities - Microsoft identity platform | Microsoft Docs</a:t>
            </a:r>
            <a:endParaRPr kumimoji="0" lang="en-US" sz="1600" b="0" i="0" u="none" strike="noStrike" kern="1200" cap="none" spc="0" normalizeH="0" baseline="0" noProof="0" dirty="0">
              <a:ln>
                <a:noFill/>
              </a:ln>
              <a:solidFill>
                <a:srgbClr val="000000"/>
              </a:solidFill>
              <a:effectLst/>
              <a:uLnTx/>
              <a:uFillTx/>
              <a:latin typeface="Segoe UI"/>
              <a:ea typeface="+mn-ea"/>
              <a:cs typeface="Segoe UI"/>
              <a:hlinkClick r:id="rId2"/>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hlinkClick r:id="rId3"/>
              </a:rPr>
              <a:t>Workload identity federation - Microsoft identity platform | Microsoft Docs</a:t>
            </a:r>
            <a:endParaRPr kumimoji="0" lang="en-US" sz="1600" b="0" i="0" u="none" strike="noStrike" kern="1200" cap="none" spc="0" normalizeH="0" baseline="0" noProof="0" dirty="0">
              <a:ln>
                <a:noFill/>
              </a:ln>
              <a:solidFill>
                <a:srgbClr val="000000"/>
              </a:solidFill>
              <a:effectLst/>
              <a:uLnTx/>
              <a:uFillTx/>
              <a:latin typeface="Segoe UI"/>
              <a:ea typeface="+mn-ea"/>
              <a:cs typeface="Segoe UI"/>
              <a:hlinkClick r:id="rId3"/>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hlinkClick r:id="rId4"/>
              </a:rPr>
              <a:t>Azure Active Directory Conditional Access for workload identities preview | Microsoft Docs</a:t>
            </a:r>
            <a:endParaRPr kumimoji="0" lang="en-US" sz="1600" b="0" i="0" u="none" strike="noStrike" kern="1200" cap="none" spc="0" normalizeH="0" baseline="0" noProof="0" dirty="0">
              <a:ln>
                <a:noFill/>
              </a:ln>
              <a:solidFill>
                <a:srgbClr val="000000"/>
              </a:solidFill>
              <a:effectLst/>
              <a:uLnTx/>
              <a:uFillTx/>
              <a:latin typeface="Segoe UI"/>
              <a:ea typeface="+mn-ea"/>
              <a:cs typeface="Segoe UI"/>
              <a:hlinkClick r:id="rId4"/>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hlinkClick r:id="rId5"/>
              </a:rPr>
              <a:t>Create an access review of Azure resource and Azure AD roles in PIM - Azure AD | Microsoft Docs</a:t>
            </a:r>
            <a:endParaRPr kumimoji="0" lang="en-US" sz="1600" b="0" i="0" u="none" strike="noStrike" kern="1200" cap="none" spc="0" normalizeH="0" baseline="0" noProof="0" dirty="0">
              <a:ln>
                <a:noFill/>
              </a:ln>
              <a:solidFill>
                <a:srgbClr val="000000"/>
              </a:solidFill>
              <a:effectLst/>
              <a:uLnTx/>
              <a:uFillTx/>
              <a:latin typeface="Segoe UI"/>
              <a:ea typeface="+mn-ea"/>
              <a:cs typeface="Segoe UI"/>
              <a:hlinkClick r:id="rId5"/>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hlinkClick r:id="rId6"/>
              </a:rPr>
              <a:t>Securing workload identities with Azure AD Identity Protection Preview | Microsoft Docs</a:t>
            </a:r>
            <a:endParaRPr kumimoji="0" lang="en-US" sz="1600" b="0" i="0" u="none" strike="noStrike" kern="1200" cap="none" spc="0" normalizeH="0" baseline="0" noProof="0" dirty="0">
              <a:ln>
                <a:noFill/>
              </a:ln>
              <a:solidFill>
                <a:srgbClr val="000000"/>
              </a:solidFill>
              <a:effectLst/>
              <a:uLnTx/>
              <a:uFillTx/>
              <a:latin typeface="Segoe UI"/>
              <a:ea typeface="+mn-ea"/>
              <a:cs typeface="Segoe UI"/>
              <a:hlinkClick r:id="rId7"/>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678386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0F90AE-CD1C-449D-BB0D-EF49CF999849}"/>
              </a:ext>
            </a:extLst>
          </p:cNvPr>
          <p:cNvSpPr txBox="1"/>
          <p:nvPr/>
        </p:nvSpPr>
        <p:spPr>
          <a:xfrm>
            <a:off x="589548" y="3275111"/>
            <a:ext cx="1873526" cy="4924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Segoe UI"/>
                <a:ea typeface="+mn-ea"/>
                <a:cs typeface="+mn-cs"/>
              </a:rPr>
              <a:t>Thank you</a:t>
            </a:r>
          </a:p>
        </p:txBody>
      </p:sp>
    </p:spTree>
    <p:extLst>
      <p:ext uri="{BB962C8B-B14F-4D97-AF65-F5344CB8AC3E}">
        <p14:creationId xmlns:p14="http://schemas.microsoft.com/office/powerpoint/2010/main" val="19207876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6FC9FB8-1B6A-473D-BC6C-B6EBFFB4F7CE}"/>
              </a:ext>
            </a:extLst>
          </p:cNvPr>
          <p:cNvSpPr>
            <a:spLocks noGrp="1"/>
          </p:cNvSpPr>
          <p:nvPr>
            <p:ph idx="1"/>
          </p:nvPr>
        </p:nvSpPr>
        <p:spPr>
          <a:xfrm>
            <a:off x="694427" y="1983776"/>
            <a:ext cx="10932543" cy="4351338"/>
          </a:xfrm>
        </p:spPr>
        <p:txBody>
          <a:bodyPr vert="horz" lIns="91440" tIns="45720" rIns="91440" bIns="45720" rtlCol="0" anchor="t">
            <a:normAutofit/>
          </a:bodyPr>
          <a:lstStyle/>
          <a:p>
            <a:pPr marL="0" indent="0">
              <a:buNone/>
            </a:pPr>
            <a:r>
              <a:rPr lang="en-US" sz="3600"/>
              <a:t>The Advocacy team is looking for tech influencers.</a:t>
            </a:r>
            <a:endParaRPr lang="en-US" sz="3600">
              <a:cs typeface="Calibri"/>
            </a:endParaRPr>
          </a:p>
          <a:p>
            <a:pPr marL="457200" lvl="1" indent="0">
              <a:buNone/>
            </a:pPr>
            <a:r>
              <a:rPr lang="en-US" sz="3200">
                <a:cs typeface="Calibri"/>
              </a:rPr>
              <a:t>Live Streamers</a:t>
            </a:r>
          </a:p>
          <a:p>
            <a:pPr marL="457200" lvl="1" indent="0">
              <a:buNone/>
            </a:pPr>
            <a:r>
              <a:rPr lang="en-US" sz="3200">
                <a:ea typeface="+mn-lt"/>
                <a:cs typeface="+mn-lt"/>
              </a:rPr>
              <a:t>Content Creators</a:t>
            </a:r>
            <a:endParaRPr lang="en-US" sz="3200">
              <a:cs typeface="Calibri"/>
            </a:endParaRPr>
          </a:p>
          <a:p>
            <a:pPr marL="457200" lvl="1" indent="0">
              <a:buNone/>
            </a:pPr>
            <a:r>
              <a:rPr lang="en-US" sz="3200">
                <a:cs typeface="Calibri"/>
              </a:rPr>
              <a:t>Social Media Influencers</a:t>
            </a:r>
          </a:p>
          <a:p>
            <a:pPr marL="457200" lvl="1" indent="0">
              <a:buNone/>
            </a:pPr>
            <a:r>
              <a:rPr lang="en-US" sz="3200">
                <a:cs typeface="Calibri"/>
              </a:rPr>
              <a:t>Bloggers</a:t>
            </a:r>
          </a:p>
          <a:p>
            <a:pPr marL="457200" lvl="1" indent="0">
              <a:buNone/>
            </a:pPr>
            <a:endParaRPr lang="en-US" sz="3200"/>
          </a:p>
          <a:p>
            <a:pPr marL="0" indent="0">
              <a:buNone/>
            </a:pPr>
            <a:r>
              <a:rPr lang="en-US" sz="3600"/>
              <a:t>Learn More: </a:t>
            </a:r>
            <a:r>
              <a:rPr lang="en-US" sz="3600">
                <a:hlinkClick r:id="rId3"/>
              </a:rPr>
              <a:t>https://425show.com</a:t>
            </a:r>
            <a:endParaRPr lang="en-US" sz="3200">
              <a:cs typeface="Calibri" panose="020F0502020204030204"/>
              <a:hlinkClick r:id="rId3"/>
            </a:endParaRPr>
          </a:p>
          <a:p>
            <a:pPr marL="0" indent="0">
              <a:buNone/>
            </a:pPr>
            <a:r>
              <a:rPr lang="en-US" sz="3600">
                <a:ea typeface="+mn-lt"/>
                <a:cs typeface="+mn-lt"/>
              </a:rPr>
              <a:t>Contact: </a:t>
            </a:r>
            <a:r>
              <a:rPr lang="en-US" sz="3600">
                <a:ea typeface="+mn-lt"/>
                <a:cs typeface="+mn-lt"/>
                <a:hlinkClick r:id="rId4"/>
              </a:rPr>
              <a:t>425show@microsoft.com</a:t>
            </a:r>
            <a:endParaRPr lang="en-US" sz="3600">
              <a:ea typeface="+mn-lt"/>
              <a:cs typeface="+mn-lt"/>
            </a:endParaRPr>
          </a:p>
        </p:txBody>
      </p:sp>
      <p:pic>
        <p:nvPicPr>
          <p:cNvPr id="6" name="Picture 6" descr="A picture containing text&#10;&#10;Description automatically generated">
            <a:extLst>
              <a:ext uri="{FF2B5EF4-FFF2-40B4-BE49-F238E27FC236}">
                <a16:creationId xmlns:a16="http://schemas.microsoft.com/office/drawing/2014/main" id="{0C0CFF36-4391-CE40-AF3A-D1B65DBC5EED}"/>
              </a:ext>
            </a:extLst>
          </p:cNvPr>
          <p:cNvPicPr>
            <a:picLocks noChangeAspect="1"/>
          </p:cNvPicPr>
          <p:nvPr/>
        </p:nvPicPr>
        <p:blipFill>
          <a:blip r:embed="rId5"/>
          <a:stretch>
            <a:fillRect/>
          </a:stretch>
        </p:blipFill>
        <p:spPr>
          <a:xfrm>
            <a:off x="842513" y="513793"/>
            <a:ext cx="7113916" cy="1387811"/>
          </a:xfrm>
          <a:prstGeom prst="rect">
            <a:avLst/>
          </a:prstGeom>
        </p:spPr>
      </p:pic>
      <p:pic>
        <p:nvPicPr>
          <p:cNvPr id="8" name="Picture 8" descr="Logo, company name&#10;&#10;Description automatically generated">
            <a:extLst>
              <a:ext uri="{FF2B5EF4-FFF2-40B4-BE49-F238E27FC236}">
                <a16:creationId xmlns:a16="http://schemas.microsoft.com/office/drawing/2014/main" id="{A59D7653-E9F7-9A45-A849-C2F871F8DF52}"/>
              </a:ext>
            </a:extLst>
          </p:cNvPr>
          <p:cNvPicPr>
            <a:picLocks noChangeAspect="1"/>
          </p:cNvPicPr>
          <p:nvPr/>
        </p:nvPicPr>
        <p:blipFill>
          <a:blip r:embed="rId6"/>
          <a:stretch>
            <a:fillRect/>
          </a:stretch>
        </p:blipFill>
        <p:spPr>
          <a:xfrm>
            <a:off x="7628627" y="2748723"/>
            <a:ext cx="2743200" cy="612934"/>
          </a:xfrm>
          <a:prstGeom prst="rect">
            <a:avLst/>
          </a:prstGeom>
        </p:spPr>
      </p:pic>
      <p:pic>
        <p:nvPicPr>
          <p:cNvPr id="11" name="Picture 11" descr="Icon&#10;&#10;Description automatically generated">
            <a:extLst>
              <a:ext uri="{FF2B5EF4-FFF2-40B4-BE49-F238E27FC236}">
                <a16:creationId xmlns:a16="http://schemas.microsoft.com/office/drawing/2014/main" id="{0CCAFBBB-2510-B6AF-F121-051CF3193666}"/>
              </a:ext>
            </a:extLst>
          </p:cNvPr>
          <p:cNvPicPr>
            <a:picLocks noChangeAspect="1"/>
          </p:cNvPicPr>
          <p:nvPr/>
        </p:nvPicPr>
        <p:blipFill>
          <a:blip r:embed="rId7"/>
          <a:stretch>
            <a:fillRect/>
          </a:stretch>
        </p:blipFill>
        <p:spPr>
          <a:xfrm>
            <a:off x="8994475" y="3570429"/>
            <a:ext cx="2743200" cy="1384917"/>
          </a:xfrm>
          <a:prstGeom prst="rect">
            <a:avLst/>
          </a:prstGeom>
        </p:spPr>
      </p:pic>
      <p:pic>
        <p:nvPicPr>
          <p:cNvPr id="12" name="Picture 12">
            <a:extLst>
              <a:ext uri="{FF2B5EF4-FFF2-40B4-BE49-F238E27FC236}">
                <a16:creationId xmlns:a16="http://schemas.microsoft.com/office/drawing/2014/main" id="{9CA2763F-53C6-A2E0-3FB1-4B0C8C806F85}"/>
              </a:ext>
            </a:extLst>
          </p:cNvPr>
          <p:cNvPicPr>
            <a:picLocks noChangeAspect="1"/>
          </p:cNvPicPr>
          <p:nvPr/>
        </p:nvPicPr>
        <p:blipFill>
          <a:blip r:embed="rId8"/>
          <a:stretch>
            <a:fillRect/>
          </a:stretch>
        </p:blipFill>
        <p:spPr>
          <a:xfrm>
            <a:off x="6855801" y="4071415"/>
            <a:ext cx="2987615" cy="2015704"/>
          </a:xfrm>
          <a:prstGeom prst="rect">
            <a:avLst/>
          </a:prstGeom>
        </p:spPr>
      </p:pic>
      <p:pic>
        <p:nvPicPr>
          <p:cNvPr id="13" name="Picture 13">
            <a:extLst>
              <a:ext uri="{FF2B5EF4-FFF2-40B4-BE49-F238E27FC236}">
                <a16:creationId xmlns:a16="http://schemas.microsoft.com/office/drawing/2014/main" id="{803261E1-85FC-3708-C4B8-9ABC6D807C05}"/>
              </a:ext>
            </a:extLst>
          </p:cNvPr>
          <p:cNvPicPr>
            <a:picLocks noChangeAspect="1"/>
          </p:cNvPicPr>
          <p:nvPr/>
        </p:nvPicPr>
        <p:blipFill>
          <a:blip r:embed="rId9"/>
          <a:stretch>
            <a:fillRect/>
          </a:stretch>
        </p:blipFill>
        <p:spPr>
          <a:xfrm>
            <a:off x="5989608" y="3721559"/>
            <a:ext cx="2441276" cy="550691"/>
          </a:xfrm>
          <a:prstGeom prst="rect">
            <a:avLst/>
          </a:prstGeom>
        </p:spPr>
      </p:pic>
      <p:pic>
        <p:nvPicPr>
          <p:cNvPr id="14" name="Picture 14" descr="Logo&#10;&#10;Description automatically generated">
            <a:extLst>
              <a:ext uri="{FF2B5EF4-FFF2-40B4-BE49-F238E27FC236}">
                <a16:creationId xmlns:a16="http://schemas.microsoft.com/office/drawing/2014/main" id="{B7828681-3348-85FD-E338-A0306693C46D}"/>
              </a:ext>
            </a:extLst>
          </p:cNvPr>
          <p:cNvPicPr>
            <a:picLocks noChangeAspect="1"/>
          </p:cNvPicPr>
          <p:nvPr/>
        </p:nvPicPr>
        <p:blipFill>
          <a:blip r:embed="rId10"/>
          <a:stretch>
            <a:fillRect/>
          </a:stretch>
        </p:blipFill>
        <p:spPr>
          <a:xfrm>
            <a:off x="8908212" y="5664570"/>
            <a:ext cx="2743200" cy="532181"/>
          </a:xfrm>
          <a:prstGeom prst="rect">
            <a:avLst/>
          </a:prstGeom>
        </p:spPr>
      </p:pic>
      <p:pic>
        <p:nvPicPr>
          <p:cNvPr id="2" name="Picture 2" descr="Logo, company name&#10;&#10;Description automatically generated">
            <a:extLst>
              <a:ext uri="{FF2B5EF4-FFF2-40B4-BE49-F238E27FC236}">
                <a16:creationId xmlns:a16="http://schemas.microsoft.com/office/drawing/2014/main" id="{66399F87-5EDD-9F51-AE3D-A7666395DBFD}"/>
              </a:ext>
            </a:extLst>
          </p:cNvPr>
          <p:cNvPicPr>
            <a:picLocks noChangeAspect="1"/>
          </p:cNvPicPr>
          <p:nvPr/>
        </p:nvPicPr>
        <p:blipFill>
          <a:blip r:embed="rId11"/>
          <a:stretch>
            <a:fillRect/>
          </a:stretch>
        </p:blipFill>
        <p:spPr>
          <a:xfrm>
            <a:off x="10524838" y="2550569"/>
            <a:ext cx="1343722" cy="1167161"/>
          </a:xfrm>
          <a:prstGeom prst="rect">
            <a:avLst/>
          </a:prstGeom>
        </p:spPr>
      </p:pic>
    </p:spTree>
    <p:extLst>
      <p:ext uri="{BB962C8B-B14F-4D97-AF65-F5344CB8AC3E}">
        <p14:creationId xmlns:p14="http://schemas.microsoft.com/office/powerpoint/2010/main" val="118788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75CA9E-11CD-42C6-AC02-39A749AB0D6D}"/>
              </a:ext>
            </a:extLst>
          </p:cNvPr>
          <p:cNvSpPr>
            <a:spLocks noGrp="1"/>
          </p:cNvSpPr>
          <p:nvPr>
            <p:ph type="title"/>
          </p:nvPr>
        </p:nvSpPr>
        <p:spPr>
          <a:xfrm>
            <a:off x="269239" y="2084172"/>
            <a:ext cx="11653523" cy="1162178"/>
          </a:xfrm>
        </p:spPr>
        <p:txBody>
          <a:bodyPr/>
          <a:lstStyle/>
          <a:p>
            <a:r>
              <a:rPr lang="en-US" dirty="0"/>
              <a:t>Workload Identities</a:t>
            </a:r>
          </a:p>
        </p:txBody>
      </p:sp>
    </p:spTree>
    <p:extLst>
      <p:ext uri="{BB962C8B-B14F-4D97-AF65-F5344CB8AC3E}">
        <p14:creationId xmlns:p14="http://schemas.microsoft.com/office/powerpoint/2010/main" val="4038443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50AE2-7B46-4202-A30E-5601F659CA52}"/>
              </a:ext>
            </a:extLst>
          </p:cNvPr>
          <p:cNvSpPr>
            <a:spLocks noGrp="1"/>
          </p:cNvSpPr>
          <p:nvPr>
            <p:ph type="title"/>
          </p:nvPr>
        </p:nvSpPr>
        <p:spPr/>
        <p:txBody>
          <a:bodyPr/>
          <a:lstStyle/>
          <a:p>
            <a:r>
              <a:rPr lang="en-US" dirty="0"/>
              <a:t>Taxonomy of identities in Azure AD</a:t>
            </a:r>
          </a:p>
        </p:txBody>
      </p:sp>
      <p:sp>
        <p:nvSpPr>
          <p:cNvPr id="48" name="Rectangle: Rounded Corners 47">
            <a:extLst>
              <a:ext uri="{FF2B5EF4-FFF2-40B4-BE49-F238E27FC236}">
                <a16:creationId xmlns:a16="http://schemas.microsoft.com/office/drawing/2014/main" id="{7E393E2F-E0BF-496C-96ED-4BB54233C33B}"/>
              </a:ext>
            </a:extLst>
          </p:cNvPr>
          <p:cNvSpPr/>
          <p:nvPr/>
        </p:nvSpPr>
        <p:spPr>
          <a:xfrm>
            <a:off x="703385" y="2224454"/>
            <a:ext cx="3015761" cy="923192"/>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a:ea typeface="+mn-ea"/>
                <a:cs typeface="+mn-cs"/>
              </a:rPr>
              <a:t>Human identities</a:t>
            </a:r>
          </a:p>
        </p:txBody>
      </p:sp>
      <p:sp>
        <p:nvSpPr>
          <p:cNvPr id="50" name="Rectangle: Rounded Corners 49">
            <a:extLst>
              <a:ext uri="{FF2B5EF4-FFF2-40B4-BE49-F238E27FC236}">
                <a16:creationId xmlns:a16="http://schemas.microsoft.com/office/drawing/2014/main" id="{21F4D926-B40B-44D6-BABD-C06FDAD01328}"/>
              </a:ext>
            </a:extLst>
          </p:cNvPr>
          <p:cNvSpPr/>
          <p:nvPr/>
        </p:nvSpPr>
        <p:spPr>
          <a:xfrm>
            <a:off x="703385" y="4255477"/>
            <a:ext cx="3015761" cy="923192"/>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a:ea typeface="+mn-ea"/>
                <a:cs typeface="+mn-cs"/>
              </a:rPr>
              <a:t>Non-human identities</a:t>
            </a:r>
          </a:p>
        </p:txBody>
      </p:sp>
      <p:sp>
        <p:nvSpPr>
          <p:cNvPr id="52" name="Rectangle: Rounded Corners 51">
            <a:extLst>
              <a:ext uri="{FF2B5EF4-FFF2-40B4-BE49-F238E27FC236}">
                <a16:creationId xmlns:a16="http://schemas.microsoft.com/office/drawing/2014/main" id="{E80DDEF6-628B-410D-8DB9-EF87AF8A184B}"/>
              </a:ext>
            </a:extLst>
          </p:cNvPr>
          <p:cNvSpPr/>
          <p:nvPr/>
        </p:nvSpPr>
        <p:spPr>
          <a:xfrm>
            <a:off x="6296919" y="1690688"/>
            <a:ext cx="2690446" cy="64055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a:ea typeface="+mn-ea"/>
                <a:cs typeface="+mn-cs"/>
              </a:rPr>
              <a:t>Employees</a:t>
            </a:r>
          </a:p>
        </p:txBody>
      </p:sp>
      <p:sp>
        <p:nvSpPr>
          <p:cNvPr id="54" name="Rectangle: Rounded Corners 53">
            <a:extLst>
              <a:ext uri="{FF2B5EF4-FFF2-40B4-BE49-F238E27FC236}">
                <a16:creationId xmlns:a16="http://schemas.microsoft.com/office/drawing/2014/main" id="{1A905330-2D5F-4273-98DA-B2CE6EFFB7AD}"/>
              </a:ext>
            </a:extLst>
          </p:cNvPr>
          <p:cNvSpPr/>
          <p:nvPr/>
        </p:nvSpPr>
        <p:spPr>
          <a:xfrm>
            <a:off x="6296919" y="2472562"/>
            <a:ext cx="2690446" cy="64055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a:ea typeface="+mn-ea"/>
                <a:cs typeface="+mn-cs"/>
              </a:rPr>
              <a:t>External users</a:t>
            </a:r>
          </a:p>
        </p:txBody>
      </p:sp>
      <p:sp>
        <p:nvSpPr>
          <p:cNvPr id="58" name="Rectangle: Rounded Corners 57">
            <a:extLst>
              <a:ext uri="{FF2B5EF4-FFF2-40B4-BE49-F238E27FC236}">
                <a16:creationId xmlns:a16="http://schemas.microsoft.com/office/drawing/2014/main" id="{CEA180A9-4E9A-4C44-BA0E-2DFB1D7E752A}"/>
              </a:ext>
            </a:extLst>
          </p:cNvPr>
          <p:cNvSpPr/>
          <p:nvPr/>
        </p:nvSpPr>
        <p:spPr>
          <a:xfrm>
            <a:off x="6296919" y="4236656"/>
            <a:ext cx="2690446" cy="640555"/>
          </a:xfrm>
          <a:prstGeom prst="roundRect">
            <a:avLst/>
          </a:prstGeom>
          <a:solidFill>
            <a:srgbClr val="7E3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a:ea typeface="+mn-ea"/>
                <a:cs typeface="+mn-cs"/>
              </a:rPr>
              <a:t>Devices</a:t>
            </a:r>
          </a:p>
        </p:txBody>
      </p:sp>
      <p:sp>
        <p:nvSpPr>
          <p:cNvPr id="60" name="Rectangle: Rounded Corners 59">
            <a:extLst>
              <a:ext uri="{FF2B5EF4-FFF2-40B4-BE49-F238E27FC236}">
                <a16:creationId xmlns:a16="http://schemas.microsoft.com/office/drawing/2014/main" id="{52777EB5-C3BD-4090-8DB8-16A45B65854F}"/>
              </a:ext>
            </a:extLst>
          </p:cNvPr>
          <p:cNvSpPr/>
          <p:nvPr/>
        </p:nvSpPr>
        <p:spPr>
          <a:xfrm>
            <a:off x="6296919" y="5002822"/>
            <a:ext cx="2690446" cy="640555"/>
          </a:xfrm>
          <a:prstGeom prst="roundRect">
            <a:avLst/>
          </a:prstGeom>
          <a:solidFill>
            <a:srgbClr val="7E3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Segoe UI"/>
                <a:ea typeface="+mn-ea"/>
                <a:cs typeface="+mn-cs"/>
              </a:rPr>
              <a:t>Internet of Things</a:t>
            </a:r>
          </a:p>
        </p:txBody>
      </p:sp>
      <p:sp>
        <p:nvSpPr>
          <p:cNvPr id="62" name="Rectangle: Rounded Corners 61">
            <a:extLst>
              <a:ext uri="{FF2B5EF4-FFF2-40B4-BE49-F238E27FC236}">
                <a16:creationId xmlns:a16="http://schemas.microsoft.com/office/drawing/2014/main" id="{182F71D6-C6E7-4699-97CD-356FB4D543C6}"/>
              </a:ext>
            </a:extLst>
          </p:cNvPr>
          <p:cNvSpPr/>
          <p:nvPr/>
        </p:nvSpPr>
        <p:spPr>
          <a:xfrm>
            <a:off x="6296919" y="3346755"/>
            <a:ext cx="2690446" cy="64055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a:ea typeface="+mn-ea"/>
                <a:cs typeface="+mn-cs"/>
              </a:rPr>
              <a:t>Service accounts</a:t>
            </a:r>
          </a:p>
        </p:txBody>
      </p:sp>
      <p:cxnSp>
        <p:nvCxnSpPr>
          <p:cNvPr id="64" name="Straight Connector 63">
            <a:extLst>
              <a:ext uri="{FF2B5EF4-FFF2-40B4-BE49-F238E27FC236}">
                <a16:creationId xmlns:a16="http://schemas.microsoft.com/office/drawing/2014/main" id="{FC6E88EE-2BAC-4D7C-902B-1D6FBDA6DC0E}"/>
              </a:ext>
              <a:ext uri="{C183D7F6-B498-43B3-948B-1728B52AA6E4}">
                <adec:decorative xmlns:adec="http://schemas.microsoft.com/office/drawing/2017/decorative" val="1"/>
              </a:ext>
            </a:extLst>
          </p:cNvPr>
          <p:cNvCxnSpPr>
            <a:cxnSpLocks/>
            <a:stCxn id="48" idx="3"/>
            <a:endCxn id="52" idx="1"/>
          </p:cNvCxnSpPr>
          <p:nvPr/>
        </p:nvCxnSpPr>
        <p:spPr>
          <a:xfrm flipV="1">
            <a:off x="3719146" y="2010966"/>
            <a:ext cx="2577773" cy="675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006CAFC-5B57-40AE-90D7-856CC904980D}"/>
              </a:ext>
              <a:ext uri="{C183D7F6-B498-43B3-948B-1728B52AA6E4}">
                <adec:decorative xmlns:adec="http://schemas.microsoft.com/office/drawing/2017/decorative" val="1"/>
              </a:ext>
            </a:extLst>
          </p:cNvPr>
          <p:cNvCxnSpPr>
            <a:cxnSpLocks/>
            <a:stCxn id="48" idx="3"/>
            <a:endCxn id="54" idx="1"/>
          </p:cNvCxnSpPr>
          <p:nvPr/>
        </p:nvCxnSpPr>
        <p:spPr>
          <a:xfrm>
            <a:off x="3719146" y="2686050"/>
            <a:ext cx="2577773" cy="106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A6058AA-ED88-4BD9-AAEB-D08CE11361FB}"/>
              </a:ext>
              <a:ext uri="{C183D7F6-B498-43B3-948B-1728B52AA6E4}">
                <adec:decorative xmlns:adec="http://schemas.microsoft.com/office/drawing/2017/decorative" val="1"/>
              </a:ext>
            </a:extLst>
          </p:cNvPr>
          <p:cNvCxnSpPr>
            <a:cxnSpLocks/>
            <a:stCxn id="48" idx="3"/>
            <a:endCxn id="62" idx="1"/>
          </p:cNvCxnSpPr>
          <p:nvPr/>
        </p:nvCxnSpPr>
        <p:spPr>
          <a:xfrm>
            <a:off x="3719146" y="2686050"/>
            <a:ext cx="2577773" cy="980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92559EE-3753-4E92-9738-0A01BB6B1CBE}"/>
              </a:ext>
              <a:ext uri="{C183D7F6-B498-43B3-948B-1728B52AA6E4}">
                <adec:decorative xmlns:adec="http://schemas.microsoft.com/office/drawing/2017/decorative" val="1"/>
              </a:ext>
            </a:extLst>
          </p:cNvPr>
          <p:cNvCxnSpPr>
            <a:cxnSpLocks/>
            <a:stCxn id="50" idx="3"/>
            <a:endCxn id="60" idx="1"/>
          </p:cNvCxnSpPr>
          <p:nvPr/>
        </p:nvCxnSpPr>
        <p:spPr>
          <a:xfrm>
            <a:off x="3719146" y="4717073"/>
            <a:ext cx="2577773" cy="606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7A380AC-C834-492A-A6F8-09E576040C63}"/>
              </a:ext>
              <a:ext uri="{C183D7F6-B498-43B3-948B-1728B52AA6E4}">
                <adec:decorative xmlns:adec="http://schemas.microsoft.com/office/drawing/2017/decorative" val="1"/>
              </a:ext>
            </a:extLst>
          </p:cNvPr>
          <p:cNvCxnSpPr>
            <a:cxnSpLocks/>
            <a:stCxn id="50" idx="3"/>
            <a:endCxn id="58" idx="1"/>
          </p:cNvCxnSpPr>
          <p:nvPr/>
        </p:nvCxnSpPr>
        <p:spPr>
          <a:xfrm flipV="1">
            <a:off x="3719146" y="4556934"/>
            <a:ext cx="2577773" cy="160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1C0F847-E4FF-4891-B35F-0B3A378750CF}"/>
              </a:ext>
              <a:ext uri="{C183D7F6-B498-43B3-948B-1728B52AA6E4}">
                <adec:decorative xmlns:adec="http://schemas.microsoft.com/office/drawing/2017/decorative" val="1"/>
              </a:ext>
            </a:extLst>
          </p:cNvPr>
          <p:cNvCxnSpPr>
            <a:cxnSpLocks/>
            <a:stCxn id="50" idx="3"/>
            <a:endCxn id="62" idx="1"/>
          </p:cNvCxnSpPr>
          <p:nvPr/>
        </p:nvCxnSpPr>
        <p:spPr>
          <a:xfrm flipV="1">
            <a:off x="3719146" y="3667033"/>
            <a:ext cx="2577773" cy="1050040"/>
          </a:xfrm>
          <a:prstGeom prst="line">
            <a:avLst/>
          </a:prstGeom>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90BF2B2F-2C7A-45ED-947C-837019AFC681}"/>
              </a:ext>
            </a:extLst>
          </p:cNvPr>
          <p:cNvSpPr/>
          <p:nvPr/>
        </p:nvSpPr>
        <p:spPr>
          <a:xfrm>
            <a:off x="6296919" y="5854173"/>
            <a:ext cx="2690446" cy="64055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a:ea typeface="+mn-ea"/>
                <a:cs typeface="+mn-cs"/>
              </a:rPr>
              <a:t>Workloads</a:t>
            </a:r>
          </a:p>
        </p:txBody>
      </p:sp>
      <p:cxnSp>
        <p:nvCxnSpPr>
          <p:cNvPr id="89" name="Straight Connector 88">
            <a:extLst>
              <a:ext uri="{FF2B5EF4-FFF2-40B4-BE49-F238E27FC236}">
                <a16:creationId xmlns:a16="http://schemas.microsoft.com/office/drawing/2014/main" id="{FED330A9-77F8-4495-9026-F9B4C05562A4}"/>
              </a:ext>
              <a:ext uri="{C183D7F6-B498-43B3-948B-1728B52AA6E4}">
                <adec:decorative xmlns:adec="http://schemas.microsoft.com/office/drawing/2017/decorative" val="1"/>
              </a:ext>
            </a:extLst>
          </p:cNvPr>
          <p:cNvCxnSpPr>
            <a:cxnSpLocks/>
            <a:stCxn id="50" idx="3"/>
            <a:endCxn id="87" idx="1"/>
          </p:cNvCxnSpPr>
          <p:nvPr/>
        </p:nvCxnSpPr>
        <p:spPr>
          <a:xfrm>
            <a:off x="3719146" y="4717073"/>
            <a:ext cx="2577773" cy="1457378"/>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2B26FDA9-EBF9-43E1-A68C-A3B2A209D97C}"/>
              </a:ext>
            </a:extLst>
          </p:cNvPr>
          <p:cNvSpPr txBox="1"/>
          <p:nvPr/>
        </p:nvSpPr>
        <p:spPr>
          <a:xfrm>
            <a:off x="9186332" y="5852320"/>
            <a:ext cx="309358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Applications, service principals, managed identities, scripts</a:t>
            </a:r>
          </a:p>
        </p:txBody>
      </p:sp>
    </p:spTree>
    <p:extLst>
      <p:ext uri="{BB962C8B-B14F-4D97-AF65-F5344CB8AC3E}">
        <p14:creationId xmlns:p14="http://schemas.microsoft.com/office/powerpoint/2010/main" val="2624655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22BD-4DA5-4A11-8405-26D8ED64199B}"/>
              </a:ext>
            </a:extLst>
          </p:cNvPr>
          <p:cNvSpPr>
            <a:spLocks noGrp="1"/>
          </p:cNvSpPr>
          <p:nvPr>
            <p:ph type="title"/>
          </p:nvPr>
        </p:nvSpPr>
        <p:spPr/>
        <p:txBody>
          <a:bodyPr/>
          <a:lstStyle/>
          <a:p>
            <a:r>
              <a:rPr lang="en-US" dirty="0"/>
              <a:t>What are workload identities?</a:t>
            </a:r>
          </a:p>
        </p:txBody>
      </p:sp>
      <p:sp>
        <p:nvSpPr>
          <p:cNvPr id="3" name="Text Placeholder 2">
            <a:extLst>
              <a:ext uri="{FF2B5EF4-FFF2-40B4-BE49-F238E27FC236}">
                <a16:creationId xmlns:a16="http://schemas.microsoft.com/office/drawing/2014/main" id="{74283F69-914E-4C6A-A15A-054D16EC5C12}"/>
              </a:ext>
            </a:extLst>
          </p:cNvPr>
          <p:cNvSpPr>
            <a:spLocks noGrp="1"/>
          </p:cNvSpPr>
          <p:nvPr>
            <p:ph type="body" sz="quarter" idx="10"/>
          </p:nvPr>
        </p:nvSpPr>
        <p:spPr>
          <a:xfrm>
            <a:off x="586390" y="1434653"/>
            <a:ext cx="11018520" cy="4147289"/>
          </a:xfrm>
        </p:spPr>
        <p:txBody>
          <a:bodyPr/>
          <a:lstStyle/>
          <a:p>
            <a:r>
              <a:rPr lang="en-US" b="1" dirty="0"/>
              <a:t>Definition: </a:t>
            </a:r>
            <a:r>
              <a:rPr lang="en-US" i="1" dirty="0"/>
              <a:t>A workload identity is an identity used by a software workload (such as an application, service, script, or container) to authenticate and access other services and resources.</a:t>
            </a:r>
            <a:r>
              <a:rPr lang="en-US" dirty="0"/>
              <a:t> </a:t>
            </a:r>
          </a:p>
          <a:p>
            <a:endParaRPr lang="en-US" dirty="0"/>
          </a:p>
          <a:p>
            <a:r>
              <a:rPr lang="en-US" dirty="0"/>
              <a:t>In Azure Active Directory (Azure AD), workload identities are: </a:t>
            </a:r>
          </a:p>
          <a:p>
            <a:pPr marL="448193" indent="-448193">
              <a:buFont typeface="Arial" panose="020B0604020202020204" pitchFamily="34" charset="0"/>
              <a:buChar char="•"/>
            </a:pPr>
            <a:r>
              <a:rPr lang="en-US" sz="2353" dirty="0"/>
              <a:t>An </a:t>
            </a:r>
            <a:r>
              <a:rPr lang="en-US" sz="2353" dirty="0">
                <a:hlinkClick r:id="rId3"/>
              </a:rPr>
              <a:t>application</a:t>
            </a:r>
            <a:r>
              <a:rPr lang="en-US" sz="2353" dirty="0"/>
              <a:t> </a:t>
            </a:r>
          </a:p>
          <a:p>
            <a:pPr marL="448193" indent="-448193">
              <a:buFont typeface="Arial" panose="020B0604020202020204" pitchFamily="34" charset="0"/>
              <a:buChar char="•"/>
            </a:pPr>
            <a:r>
              <a:rPr lang="en-US" sz="2353" dirty="0"/>
              <a:t>A </a:t>
            </a:r>
            <a:r>
              <a:rPr lang="en-US" sz="2353" dirty="0">
                <a:hlinkClick r:id="rId4"/>
              </a:rPr>
              <a:t>service principal</a:t>
            </a:r>
            <a:r>
              <a:rPr lang="en-US" sz="2353" dirty="0"/>
              <a:t> </a:t>
            </a:r>
          </a:p>
          <a:p>
            <a:pPr marL="448193" indent="-448193">
              <a:buFont typeface="Arial" panose="020B0604020202020204" pitchFamily="34" charset="0"/>
              <a:buChar char="•"/>
            </a:pPr>
            <a:r>
              <a:rPr lang="en-US" sz="2353" dirty="0"/>
              <a:t>A </a:t>
            </a:r>
            <a:r>
              <a:rPr lang="en-US" sz="2353" dirty="0">
                <a:hlinkClick r:id="rId5"/>
              </a:rPr>
              <a:t>managed identity</a:t>
            </a:r>
            <a:endParaRPr lang="en-US" sz="2353" dirty="0"/>
          </a:p>
          <a:p>
            <a:endParaRPr lang="en-US" dirty="0"/>
          </a:p>
        </p:txBody>
      </p:sp>
      <p:pic>
        <p:nvPicPr>
          <p:cNvPr id="5" name="Picture 4">
            <a:extLst>
              <a:ext uri="{FF2B5EF4-FFF2-40B4-BE49-F238E27FC236}">
                <a16:creationId xmlns:a16="http://schemas.microsoft.com/office/drawing/2014/main" id="{24F3DF23-3AEA-47EE-9183-14B695BB3536}"/>
              </a:ext>
            </a:extLst>
          </p:cNvPr>
          <p:cNvPicPr>
            <a:picLocks noChangeAspect="1"/>
          </p:cNvPicPr>
          <p:nvPr/>
        </p:nvPicPr>
        <p:blipFill>
          <a:blip r:embed="rId6"/>
          <a:stretch>
            <a:fillRect/>
          </a:stretch>
        </p:blipFill>
        <p:spPr>
          <a:xfrm>
            <a:off x="5662316" y="4256033"/>
            <a:ext cx="866667" cy="876190"/>
          </a:xfrm>
          <a:prstGeom prst="rect">
            <a:avLst/>
          </a:prstGeom>
        </p:spPr>
      </p:pic>
    </p:spTree>
    <p:extLst>
      <p:ext uri="{BB962C8B-B14F-4D97-AF65-F5344CB8AC3E}">
        <p14:creationId xmlns:p14="http://schemas.microsoft.com/office/powerpoint/2010/main" val="30044134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22BD-4DA5-4A11-8405-26D8ED64199B}"/>
              </a:ext>
            </a:extLst>
          </p:cNvPr>
          <p:cNvSpPr>
            <a:spLocks noGrp="1"/>
          </p:cNvSpPr>
          <p:nvPr>
            <p:ph type="title"/>
          </p:nvPr>
        </p:nvSpPr>
        <p:spPr/>
        <p:txBody>
          <a:bodyPr/>
          <a:lstStyle/>
          <a:p>
            <a:r>
              <a:rPr lang="en-US" dirty="0"/>
              <a:t>How are workload identities used?</a:t>
            </a:r>
          </a:p>
        </p:txBody>
      </p:sp>
      <p:sp>
        <p:nvSpPr>
          <p:cNvPr id="3" name="Text Placeholder 2">
            <a:extLst>
              <a:ext uri="{FF2B5EF4-FFF2-40B4-BE49-F238E27FC236}">
                <a16:creationId xmlns:a16="http://schemas.microsoft.com/office/drawing/2014/main" id="{74283F69-914E-4C6A-A15A-054D16EC5C12}"/>
              </a:ext>
            </a:extLst>
          </p:cNvPr>
          <p:cNvSpPr>
            <a:spLocks noGrp="1"/>
          </p:cNvSpPr>
          <p:nvPr>
            <p:ph type="body" sz="quarter" idx="10"/>
          </p:nvPr>
        </p:nvSpPr>
        <p:spPr>
          <a:xfrm>
            <a:off x="586390" y="1434653"/>
            <a:ext cx="11018520" cy="947952"/>
          </a:xfrm>
        </p:spPr>
        <p:txBody>
          <a:bodyPr/>
          <a:lstStyle/>
          <a:p>
            <a:r>
              <a:rPr lang="en-US" dirty="0"/>
              <a:t>Here are some ways that workload identities in Azure AD are used:</a:t>
            </a:r>
          </a:p>
          <a:p>
            <a:endParaRPr lang="en-US" dirty="0"/>
          </a:p>
        </p:txBody>
      </p:sp>
      <p:pic>
        <p:nvPicPr>
          <p:cNvPr id="5" name="Picture 4">
            <a:extLst>
              <a:ext uri="{FF2B5EF4-FFF2-40B4-BE49-F238E27FC236}">
                <a16:creationId xmlns:a16="http://schemas.microsoft.com/office/drawing/2014/main" id="{7CC74187-76A7-40D1-BBCB-25E3F04614A4}"/>
              </a:ext>
            </a:extLst>
          </p:cNvPr>
          <p:cNvPicPr>
            <a:picLocks noChangeAspect="1"/>
          </p:cNvPicPr>
          <p:nvPr/>
        </p:nvPicPr>
        <p:blipFill>
          <a:blip r:embed="rId3"/>
          <a:stretch>
            <a:fillRect/>
          </a:stretch>
        </p:blipFill>
        <p:spPr>
          <a:xfrm>
            <a:off x="1816285" y="3008484"/>
            <a:ext cx="1247484" cy="1318364"/>
          </a:xfrm>
          <a:prstGeom prst="rect">
            <a:avLst/>
          </a:prstGeom>
        </p:spPr>
      </p:pic>
      <p:pic>
        <p:nvPicPr>
          <p:cNvPr id="7" name="Picture 6">
            <a:extLst>
              <a:ext uri="{FF2B5EF4-FFF2-40B4-BE49-F238E27FC236}">
                <a16:creationId xmlns:a16="http://schemas.microsoft.com/office/drawing/2014/main" id="{36340E79-B109-4BC1-ADC6-00FAFA5A8220}"/>
              </a:ext>
            </a:extLst>
          </p:cNvPr>
          <p:cNvPicPr>
            <a:picLocks noChangeAspect="1"/>
          </p:cNvPicPr>
          <p:nvPr/>
        </p:nvPicPr>
        <p:blipFill>
          <a:blip r:embed="rId4"/>
          <a:stretch>
            <a:fillRect/>
          </a:stretch>
        </p:blipFill>
        <p:spPr>
          <a:xfrm>
            <a:off x="3913121" y="3008484"/>
            <a:ext cx="1333177" cy="1318364"/>
          </a:xfrm>
          <a:prstGeom prst="rect">
            <a:avLst/>
          </a:prstGeom>
        </p:spPr>
      </p:pic>
      <p:pic>
        <p:nvPicPr>
          <p:cNvPr id="9" name="Picture 8">
            <a:extLst>
              <a:ext uri="{FF2B5EF4-FFF2-40B4-BE49-F238E27FC236}">
                <a16:creationId xmlns:a16="http://schemas.microsoft.com/office/drawing/2014/main" id="{F0A3F968-1259-4515-8452-1780E8993ACA}"/>
              </a:ext>
            </a:extLst>
          </p:cNvPr>
          <p:cNvPicPr>
            <a:picLocks noChangeAspect="1"/>
          </p:cNvPicPr>
          <p:nvPr/>
        </p:nvPicPr>
        <p:blipFill>
          <a:blip r:embed="rId5"/>
          <a:stretch>
            <a:fillRect/>
          </a:stretch>
        </p:blipFill>
        <p:spPr>
          <a:xfrm>
            <a:off x="6095650" y="3008484"/>
            <a:ext cx="1333177" cy="1093505"/>
          </a:xfrm>
          <a:prstGeom prst="rect">
            <a:avLst/>
          </a:prstGeom>
        </p:spPr>
      </p:pic>
      <p:pic>
        <p:nvPicPr>
          <p:cNvPr id="11" name="Picture 10">
            <a:extLst>
              <a:ext uri="{FF2B5EF4-FFF2-40B4-BE49-F238E27FC236}">
                <a16:creationId xmlns:a16="http://schemas.microsoft.com/office/drawing/2014/main" id="{DFBEBEAB-D570-4E0E-9471-EFF239D8EEDF}"/>
              </a:ext>
            </a:extLst>
          </p:cNvPr>
          <p:cNvPicPr>
            <a:picLocks noChangeAspect="1"/>
          </p:cNvPicPr>
          <p:nvPr/>
        </p:nvPicPr>
        <p:blipFill>
          <a:blip r:embed="rId6"/>
          <a:stretch>
            <a:fillRect/>
          </a:stretch>
        </p:blipFill>
        <p:spPr>
          <a:xfrm>
            <a:off x="8278179" y="3008484"/>
            <a:ext cx="1247484" cy="1275518"/>
          </a:xfrm>
          <a:prstGeom prst="rect">
            <a:avLst/>
          </a:prstGeom>
        </p:spPr>
      </p:pic>
    </p:spTree>
    <p:extLst>
      <p:ext uri="{BB962C8B-B14F-4D97-AF65-F5344CB8AC3E}">
        <p14:creationId xmlns:p14="http://schemas.microsoft.com/office/powerpoint/2010/main" val="8827724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75CA9E-11CD-42C6-AC02-39A749AB0D6D}"/>
              </a:ext>
            </a:extLst>
          </p:cNvPr>
          <p:cNvSpPr>
            <a:spLocks noGrp="1"/>
          </p:cNvSpPr>
          <p:nvPr>
            <p:ph type="title"/>
          </p:nvPr>
        </p:nvSpPr>
        <p:spPr>
          <a:xfrm>
            <a:off x="269239" y="2084172"/>
            <a:ext cx="11653523" cy="2139688"/>
          </a:xfrm>
        </p:spPr>
        <p:txBody>
          <a:bodyPr/>
          <a:lstStyle/>
          <a:p>
            <a:r>
              <a:rPr lang="en-US" dirty="0"/>
              <a:t>Workload Identity </a:t>
            </a:r>
            <a:br>
              <a:rPr lang="en-US" dirty="0"/>
            </a:br>
            <a:r>
              <a:rPr lang="en-US" dirty="0"/>
              <a:t>Public Previews</a:t>
            </a:r>
          </a:p>
        </p:txBody>
      </p:sp>
    </p:spTree>
    <p:extLst>
      <p:ext uri="{BB962C8B-B14F-4D97-AF65-F5344CB8AC3E}">
        <p14:creationId xmlns:p14="http://schemas.microsoft.com/office/powerpoint/2010/main" val="10071581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AE135-93FA-4598-87DA-3C41303DCF83}"/>
              </a:ext>
            </a:extLst>
          </p:cNvPr>
          <p:cNvSpPr>
            <a:spLocks noGrp="1"/>
          </p:cNvSpPr>
          <p:nvPr>
            <p:ph type="title"/>
          </p:nvPr>
        </p:nvSpPr>
        <p:spPr/>
        <p:txBody>
          <a:bodyPr>
            <a:normAutofit fontScale="90000"/>
          </a:bodyPr>
          <a:lstStyle/>
          <a:p>
            <a:r>
              <a:rPr lang="en-US" sz="4000"/>
              <a:t>Conditional Access for workload identities</a:t>
            </a:r>
          </a:p>
        </p:txBody>
      </p:sp>
      <p:pic>
        <p:nvPicPr>
          <p:cNvPr id="5" name="Picture 4" descr="Screenshot of new conditional access policy page">
            <a:extLst>
              <a:ext uri="{FF2B5EF4-FFF2-40B4-BE49-F238E27FC236}">
                <a16:creationId xmlns:a16="http://schemas.microsoft.com/office/drawing/2014/main" id="{FF231D03-4B20-49CE-AD87-0E37C685B270}"/>
              </a:ext>
            </a:extLst>
          </p:cNvPr>
          <p:cNvPicPr>
            <a:picLocks noChangeAspect="1"/>
          </p:cNvPicPr>
          <p:nvPr/>
        </p:nvPicPr>
        <p:blipFill>
          <a:blip r:embed="rId2"/>
          <a:stretch>
            <a:fillRect/>
          </a:stretch>
        </p:blipFill>
        <p:spPr>
          <a:xfrm>
            <a:off x="6729437" y="1543622"/>
            <a:ext cx="4457309" cy="4949253"/>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E28DCAD2-E967-4F71-9D02-CE59EF8385B9}"/>
              </a:ext>
            </a:extLst>
          </p:cNvPr>
          <p:cNvSpPr txBox="1"/>
          <p:nvPr/>
        </p:nvSpPr>
        <p:spPr>
          <a:xfrm>
            <a:off x="1337428" y="2180127"/>
            <a:ext cx="4758571" cy="3046988"/>
          </a:xfrm>
          <a:prstGeom prst="rect">
            <a:avLst/>
          </a:prstGeom>
          <a:noFill/>
        </p:spPr>
        <p:txBody>
          <a:bodyPr wrap="square" lIns="0" tIns="0" rIns="0" bIns="0" rtlCol="0">
            <a:spAutoFit/>
          </a:bodyPr>
          <a:lstStyle/>
          <a:p>
            <a:pPr marL="0" marR="0" lvl="0" indent="0" algn="l" defTabSz="93227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Extend Conditional Access policies to apps and service principals</a:t>
            </a: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Restrict access from named locations and Azure Virtual Networks		</a:t>
            </a: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View service principals blocked by policies using Insights and Reporting workbook</a:t>
            </a: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9" name="Picture 8">
            <a:extLst>
              <a:ext uri="{FF2B5EF4-FFF2-40B4-BE49-F238E27FC236}">
                <a16:creationId xmlns:a16="http://schemas.microsoft.com/office/drawing/2014/main" id="{787E0257-D709-47BE-B0B0-0D5C4D46C34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38200" y="2127808"/>
            <a:ext cx="398411" cy="398411"/>
          </a:xfrm>
          <a:prstGeom prst="rect">
            <a:avLst/>
          </a:prstGeom>
        </p:spPr>
      </p:pic>
      <p:pic>
        <p:nvPicPr>
          <p:cNvPr id="11" name="Picture 10">
            <a:extLst>
              <a:ext uri="{FF2B5EF4-FFF2-40B4-BE49-F238E27FC236}">
                <a16:creationId xmlns:a16="http://schemas.microsoft.com/office/drawing/2014/main" id="{F7F4255A-4E80-441F-824D-D68B7902339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44213" y="2924994"/>
            <a:ext cx="398411" cy="398411"/>
          </a:xfrm>
          <a:prstGeom prst="rect">
            <a:avLst/>
          </a:prstGeom>
        </p:spPr>
      </p:pic>
      <p:pic>
        <p:nvPicPr>
          <p:cNvPr id="13" name="Picture 12">
            <a:extLst>
              <a:ext uri="{FF2B5EF4-FFF2-40B4-BE49-F238E27FC236}">
                <a16:creationId xmlns:a16="http://schemas.microsoft.com/office/drawing/2014/main" id="{54986D47-709B-4AB4-AA65-1DAB01E6EA3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38200" y="3760525"/>
            <a:ext cx="398411" cy="398411"/>
          </a:xfrm>
          <a:prstGeom prst="rect">
            <a:avLst/>
          </a:prstGeom>
        </p:spPr>
      </p:pic>
      <p:sp>
        <p:nvSpPr>
          <p:cNvPr id="15" name="Rectangle: Rounded Corners 14">
            <a:extLst>
              <a:ext uri="{FF2B5EF4-FFF2-40B4-BE49-F238E27FC236}">
                <a16:creationId xmlns:a16="http://schemas.microsoft.com/office/drawing/2014/main" id="{C77C3883-1813-4AC9-A087-9F40741C97C1}"/>
              </a:ext>
            </a:extLst>
          </p:cNvPr>
          <p:cNvSpPr/>
          <p:nvPr/>
        </p:nvSpPr>
        <p:spPr bwMode="auto">
          <a:xfrm>
            <a:off x="588264" y="5669280"/>
            <a:ext cx="2459737" cy="731520"/>
          </a:xfrm>
          <a:prstGeom prst="roundRect">
            <a:avLst>
              <a:gd name="adj" fmla="val 50000"/>
            </a:avLst>
          </a:prstGeom>
          <a:solidFill>
            <a:schemeClr val="bg1"/>
          </a:solid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31" normalizeH="0" baseline="0" noProof="0" dirty="0">
                <a:ln>
                  <a:noFill/>
                </a:ln>
                <a:solidFill>
                  <a:srgbClr val="0070C0"/>
                </a:solidFill>
                <a:effectLst/>
                <a:uLnTx/>
                <a:uFillTx/>
                <a:latin typeface="Segoe UI"/>
                <a:ea typeface="Segoe UI" pitchFamily="34" charset="0"/>
                <a:cs typeface="Segoe UI" pitchFamily="34" charset="0"/>
              </a:rPr>
              <a:t>Public Preview</a:t>
            </a:r>
          </a:p>
        </p:txBody>
      </p:sp>
    </p:spTree>
    <p:extLst>
      <p:ext uri="{BB962C8B-B14F-4D97-AF65-F5344CB8AC3E}">
        <p14:creationId xmlns:p14="http://schemas.microsoft.com/office/powerpoint/2010/main" val="2247145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AE135-93FA-4598-87DA-3C41303DCF83}"/>
              </a:ext>
            </a:extLst>
          </p:cNvPr>
          <p:cNvSpPr>
            <a:spLocks noGrp="1"/>
          </p:cNvSpPr>
          <p:nvPr>
            <p:ph type="title"/>
          </p:nvPr>
        </p:nvSpPr>
        <p:spPr/>
        <p:txBody>
          <a:bodyPr>
            <a:normAutofit fontScale="90000"/>
          </a:bodyPr>
          <a:lstStyle/>
          <a:p>
            <a:r>
              <a:rPr lang="en-US" sz="4000"/>
              <a:t>Identity Protection for workload identities</a:t>
            </a:r>
          </a:p>
        </p:txBody>
      </p:sp>
      <p:sp>
        <p:nvSpPr>
          <p:cNvPr id="7" name="TextBox 6">
            <a:extLst>
              <a:ext uri="{FF2B5EF4-FFF2-40B4-BE49-F238E27FC236}">
                <a16:creationId xmlns:a16="http://schemas.microsoft.com/office/drawing/2014/main" id="{E28DCAD2-E967-4F71-9D02-CE59EF8385B9}"/>
              </a:ext>
            </a:extLst>
          </p:cNvPr>
          <p:cNvSpPr txBox="1"/>
          <p:nvPr/>
        </p:nvSpPr>
        <p:spPr>
          <a:xfrm>
            <a:off x="1337428" y="2180127"/>
            <a:ext cx="4758571" cy="3046988"/>
          </a:xfrm>
          <a:prstGeom prst="rect">
            <a:avLst/>
          </a:prstGeom>
          <a:noFill/>
        </p:spPr>
        <p:txBody>
          <a:bodyPr wrap="square" lIns="0" tIns="0" rIns="0" bIns="0" rtlCol="0">
            <a:spAutoFit/>
          </a:bodyPr>
          <a:lstStyle/>
          <a:p>
            <a:pPr marL="0" marR="0" lvl="0" indent="0" algn="l" defTabSz="93227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Detect compromised apps and service principals</a:t>
            </a: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Block access on risky workload identities in Conditional Access	</a:t>
            </a: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Export risk logs using Diagnostic Settings (e.g., for SIEM tools)</a:t>
            </a: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9" name="Picture 8">
            <a:extLst>
              <a:ext uri="{FF2B5EF4-FFF2-40B4-BE49-F238E27FC236}">
                <a16:creationId xmlns:a16="http://schemas.microsoft.com/office/drawing/2014/main" id="{787E0257-D709-47BE-B0B0-0D5C4D46C34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38200" y="2127808"/>
            <a:ext cx="398411" cy="398411"/>
          </a:xfrm>
          <a:prstGeom prst="rect">
            <a:avLst/>
          </a:prstGeom>
        </p:spPr>
      </p:pic>
      <p:pic>
        <p:nvPicPr>
          <p:cNvPr id="11" name="Picture 10">
            <a:extLst>
              <a:ext uri="{FF2B5EF4-FFF2-40B4-BE49-F238E27FC236}">
                <a16:creationId xmlns:a16="http://schemas.microsoft.com/office/drawing/2014/main" id="{F7F4255A-4E80-441F-824D-D68B7902339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44213" y="2924994"/>
            <a:ext cx="398411" cy="398411"/>
          </a:xfrm>
          <a:prstGeom prst="rect">
            <a:avLst/>
          </a:prstGeom>
        </p:spPr>
      </p:pic>
      <p:pic>
        <p:nvPicPr>
          <p:cNvPr id="13" name="Picture 12">
            <a:extLst>
              <a:ext uri="{FF2B5EF4-FFF2-40B4-BE49-F238E27FC236}">
                <a16:creationId xmlns:a16="http://schemas.microsoft.com/office/drawing/2014/main" id="{54986D47-709B-4AB4-AA65-1DAB01E6EA3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38200" y="3760525"/>
            <a:ext cx="398411" cy="398411"/>
          </a:xfrm>
          <a:prstGeom prst="rect">
            <a:avLst/>
          </a:prstGeom>
        </p:spPr>
      </p:pic>
      <p:pic>
        <p:nvPicPr>
          <p:cNvPr id="8" name="Picture 7" descr="Screenshot pointing to risky workload identities">
            <a:extLst>
              <a:ext uri="{FF2B5EF4-FFF2-40B4-BE49-F238E27FC236}">
                <a16:creationId xmlns:a16="http://schemas.microsoft.com/office/drawing/2014/main" id="{443CA12C-353D-49E6-889C-E86B2F19978E}"/>
              </a:ext>
            </a:extLst>
          </p:cNvPr>
          <p:cNvPicPr>
            <a:picLocks noChangeAspect="1"/>
          </p:cNvPicPr>
          <p:nvPr/>
        </p:nvPicPr>
        <p:blipFill>
          <a:blip r:embed="rId3"/>
          <a:stretch>
            <a:fillRect/>
          </a:stretch>
        </p:blipFill>
        <p:spPr>
          <a:xfrm>
            <a:off x="6701696" y="1470070"/>
            <a:ext cx="5098539" cy="4773287"/>
          </a:xfrm>
          <a:prstGeom prst="rect">
            <a:avLst/>
          </a:prstGeom>
        </p:spPr>
      </p:pic>
      <p:sp>
        <p:nvSpPr>
          <p:cNvPr id="10" name="Rectangle: Rounded Corners 9">
            <a:extLst>
              <a:ext uri="{FF2B5EF4-FFF2-40B4-BE49-F238E27FC236}">
                <a16:creationId xmlns:a16="http://schemas.microsoft.com/office/drawing/2014/main" id="{BFDFC966-3D14-435E-A36D-AE48805E9FFF}"/>
              </a:ext>
            </a:extLst>
          </p:cNvPr>
          <p:cNvSpPr/>
          <p:nvPr/>
        </p:nvSpPr>
        <p:spPr bwMode="auto">
          <a:xfrm>
            <a:off x="588264" y="5669280"/>
            <a:ext cx="2459737" cy="731520"/>
          </a:xfrm>
          <a:prstGeom prst="roundRect">
            <a:avLst>
              <a:gd name="adj" fmla="val 50000"/>
            </a:avLst>
          </a:prstGeom>
          <a:solidFill>
            <a:schemeClr val="bg1"/>
          </a:solid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31" normalizeH="0" baseline="0" noProof="0" dirty="0">
                <a:ln>
                  <a:noFill/>
                </a:ln>
                <a:solidFill>
                  <a:srgbClr val="0070C0"/>
                </a:solidFill>
                <a:effectLst/>
                <a:uLnTx/>
                <a:uFillTx/>
                <a:latin typeface="Segoe UI"/>
                <a:ea typeface="Segoe UI" pitchFamily="34" charset="0"/>
                <a:cs typeface="Segoe UI" pitchFamily="34" charset="0"/>
              </a:rPr>
              <a:t>Public Preview</a:t>
            </a:r>
          </a:p>
        </p:txBody>
      </p:sp>
    </p:spTree>
    <p:extLst>
      <p:ext uri="{BB962C8B-B14F-4D97-AF65-F5344CB8AC3E}">
        <p14:creationId xmlns:p14="http://schemas.microsoft.com/office/powerpoint/2010/main" val="377936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potx" id="{1370A19C-E407-4052-B62A-55C636FE256D}" vid="{56BC9C0F-B402-46CF-ABC6-5447E24267DE}"/>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TEMPLATE">
  <a:themeElements>
    <a:clrScheme name="BT - Blue - white background">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4.potx" id="{C0EB5187-6318-4A12-9160-BF29DE2C6E23}" vid="{27B4EBC1-0F96-451B-B61A-C8F0F7E25DF7}"/>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14076</TotalTime>
  <Words>443</Words>
  <Application>Microsoft Office PowerPoint</Application>
  <PresentationFormat>Widescreen</PresentationFormat>
  <Paragraphs>90</Paragraphs>
  <Slides>18</Slides>
  <Notes>9</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18</vt:i4>
      </vt:variant>
    </vt:vector>
  </HeadingPairs>
  <TitlesOfParts>
    <vt:vector size="33" baseType="lpstr">
      <vt:lpstr>Arial</vt:lpstr>
      <vt:lpstr>Calibri</vt:lpstr>
      <vt:lpstr>Calibri Light</vt:lpstr>
      <vt:lpstr>Consolas</vt:lpstr>
      <vt:lpstr>Montserrat</vt:lpstr>
      <vt:lpstr>Segoe UI</vt:lpstr>
      <vt:lpstr>Segoe UI Light</vt:lpstr>
      <vt:lpstr>Segoe UI Semibold</vt:lpstr>
      <vt:lpstr>Segoe UI Semilight</vt:lpstr>
      <vt:lpstr>Wingdings</vt:lpstr>
      <vt:lpstr>Office Theme</vt:lpstr>
      <vt:lpstr>5-50183_Microsoft_Inspire_Template</vt:lpstr>
      <vt:lpstr>1_Office Theme</vt:lpstr>
      <vt:lpstr>WHITE TEMPLATE</vt:lpstr>
      <vt:lpstr>Microsoft Security template</vt:lpstr>
      <vt:lpstr>All About Workload Identities </vt:lpstr>
      <vt:lpstr>PowerPoint Presentation</vt:lpstr>
      <vt:lpstr>Workload Identities</vt:lpstr>
      <vt:lpstr>Taxonomy of identities in Azure AD</vt:lpstr>
      <vt:lpstr>What are workload identities?</vt:lpstr>
      <vt:lpstr>How are workload identities used?</vt:lpstr>
      <vt:lpstr>Workload Identity  Public Previews</vt:lpstr>
      <vt:lpstr>Conditional Access for workload identities</vt:lpstr>
      <vt:lpstr>Identity Protection for workload identities</vt:lpstr>
      <vt:lpstr>Access reviews for workload identities</vt:lpstr>
      <vt:lpstr>Workload Identity Federation</vt:lpstr>
      <vt:lpstr>Workload Identity Federation</vt:lpstr>
      <vt:lpstr>Workload Identity Federation – Supported Scenarios</vt:lpstr>
      <vt:lpstr>Demo</vt:lpstr>
      <vt:lpstr>Workload Identity Federation – Supported Scenarios</vt:lpstr>
      <vt:lpstr>Resources</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Shannon Kuehn</dc:creator>
  <cp:lastModifiedBy>Shannon Kuehn</cp:lastModifiedBy>
  <cp:revision>3</cp:revision>
  <dcterms:created xsi:type="dcterms:W3CDTF">2022-03-16T21:43:06Z</dcterms:created>
  <dcterms:modified xsi:type="dcterms:W3CDTF">2022-04-01T14:56:55Z</dcterms:modified>
</cp:coreProperties>
</file>